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oboto Slab"/>
      <p:regular r:id="rId27"/>
      <p:bold r:id="rId28"/>
    </p:embeddedFont>
    <p:embeddedFont>
      <p:font typeface="Roboto Condensed"/>
      <p:regular r:id="rId29"/>
      <p:bold r:id="rId30"/>
      <p:italic r:id="rId31"/>
      <p:boldItalic r:id="rId32"/>
    </p:embeddedFont>
    <p:embeddedFont>
      <p:font typeface="Lora"/>
      <p:regular r:id="rId33"/>
      <p:bold r:id="rId34"/>
      <p:italic r:id="rId35"/>
      <p:boldItalic r:id="rId36"/>
    </p:embeddedFont>
    <p:embeddedFont>
      <p:font typeface="Chiv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Chivo-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italic.fntdata"/><Relationship Id="rId30" Type="http://schemas.openxmlformats.org/officeDocument/2006/relationships/font" Target="fonts/RobotoCondensed-bold.fntdata"/><Relationship Id="rId11" Type="http://schemas.openxmlformats.org/officeDocument/2006/relationships/slide" Target="slides/slide7.xml"/><Relationship Id="rId33" Type="http://schemas.openxmlformats.org/officeDocument/2006/relationships/font" Target="fonts/Lora-regular.fntdata"/><Relationship Id="rId10" Type="http://schemas.openxmlformats.org/officeDocument/2006/relationships/slide" Target="slides/slide6.xml"/><Relationship Id="rId32" Type="http://schemas.openxmlformats.org/officeDocument/2006/relationships/font" Target="fonts/RobotoCondensed-boldItalic.fntdata"/><Relationship Id="rId13" Type="http://schemas.openxmlformats.org/officeDocument/2006/relationships/slide" Target="slides/slide9.xml"/><Relationship Id="rId35" Type="http://schemas.openxmlformats.org/officeDocument/2006/relationships/font" Target="fonts/Lora-italic.fntdata"/><Relationship Id="rId12" Type="http://schemas.openxmlformats.org/officeDocument/2006/relationships/slide" Target="slides/slide8.xml"/><Relationship Id="rId34" Type="http://schemas.openxmlformats.org/officeDocument/2006/relationships/font" Target="fonts/Lora-bold.fntdata"/><Relationship Id="rId15" Type="http://schemas.openxmlformats.org/officeDocument/2006/relationships/slide" Target="slides/slide11.xml"/><Relationship Id="rId37" Type="http://schemas.openxmlformats.org/officeDocument/2006/relationships/font" Target="fonts/Chivo-regular.fntdata"/><Relationship Id="rId14" Type="http://schemas.openxmlformats.org/officeDocument/2006/relationships/slide" Target="slides/slide10.xml"/><Relationship Id="rId36" Type="http://schemas.openxmlformats.org/officeDocument/2006/relationships/font" Target="fonts/Lora-boldItalic.fntdata"/><Relationship Id="rId17" Type="http://schemas.openxmlformats.org/officeDocument/2006/relationships/slide" Target="slides/slide13.xml"/><Relationship Id="rId39" Type="http://schemas.openxmlformats.org/officeDocument/2006/relationships/font" Target="fonts/Chivo-italic.fntdata"/><Relationship Id="rId16" Type="http://schemas.openxmlformats.org/officeDocument/2006/relationships/slide" Target="slides/slide12.xml"/><Relationship Id="rId38" Type="http://schemas.openxmlformats.org/officeDocument/2006/relationships/font" Target="fonts/Chiv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9-019-0242-9#ref-CR9" TargetMode="External"/><Relationship Id="rId3" Type="http://schemas.openxmlformats.org/officeDocument/2006/relationships/hyperlink" Target="https://www.nature.com/articles/s41599-019-0242-9#ref-CR32" TargetMode="External"/><Relationship Id="rId4" Type="http://schemas.openxmlformats.org/officeDocument/2006/relationships/hyperlink" Target="https://www.nature.com/articles/s41599-019-0242-9#ref-CR18" TargetMode="External"/><Relationship Id="rId5" Type="http://schemas.openxmlformats.org/officeDocument/2006/relationships/hyperlink" Target="https://www.nature.com/articles/s41599-019-0242-9#ref-CR20" TargetMode="External"/><Relationship Id="rId6" Type="http://schemas.openxmlformats.org/officeDocument/2006/relationships/hyperlink" Target="https://www.nature.com/articles/s41599-019-0242-9#ref-CR25" TargetMode="External"/><Relationship Id="rId7" Type="http://schemas.openxmlformats.org/officeDocument/2006/relationships/hyperlink" Target="https://www.nature.com/articles/s41599-019-0242-9#ref-CR41" TargetMode="External"/><Relationship Id="rId8" Type="http://schemas.openxmlformats.org/officeDocument/2006/relationships/hyperlink" Target="https://www.nature.com/articles/s41599-019-0242-9#ref-CR3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latin typeface="Georgia"/>
                <a:ea typeface="Georgia"/>
                <a:cs typeface="Georgia"/>
                <a:sym typeface="Georgia"/>
              </a:rPr>
              <a:t>for a better life and better opportunities. Everybody has their own special or specific place they like. Windhoek is a beautiful city and its one of the most developed cities in Africa. Its big and amazing. All the facilities are available. Not to talk of the big shopping malls and the lovely weather, all though is really dry here but it rains and the winter. Its a perfect place to stay in. The real town ship and school are even easier to find. I hope I have been able to convince you, feel free to stay where you are more comfortable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a3e67880e_0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a3e67880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latin typeface="Georgia"/>
                <a:ea typeface="Georgia"/>
                <a:cs typeface="Georgia"/>
                <a:sym typeface="Georgia"/>
              </a:rPr>
              <a:t>for a better life and better opportunities. Everybody has their own special or specific place they like. Windhoek is a beautiful city and its one of the most developed cities in Africa. Its big and amazing. All the facilities are available. Not to talk of the big shopping malls and the lovely weather, all though is really dry here but it rains and the winter. Its a perfect place to stay in. The real town ship and school are even easier to find. I hope I have been able to convince you, feel free to stay where you are more comfortable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a3e67880e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a3e67880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a3e67880e_0_1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a3e67880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a4428e5db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a4428e5d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a3e67880e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a3e67880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a4428e5db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a4428e5d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a3e67880e_0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a3e67880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3e67880e_0_1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a3e67880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a45235d8a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a45235d8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a45235d8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a45235d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a3e67880e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a3e67880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a3e67880e_0_1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a3e67880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going thru different websites, and looking thru many research papers. We decided on this one</a:t>
            </a:r>
            <a:endParaRPr/>
          </a:p>
          <a:p>
            <a:pPr indent="0" lvl="0" marL="0" rtl="0" algn="l">
              <a:spcBef>
                <a:spcPts val="0"/>
              </a:spcBef>
              <a:spcAft>
                <a:spcPts val="0"/>
              </a:spcAft>
              <a:buNone/>
            </a:pPr>
            <a:r>
              <a:rPr lang="en"/>
              <a:t>It was the only one we found that had a proper dataset and looked interesting enough for us.</a:t>
            </a:r>
            <a:endParaRPr/>
          </a:p>
          <a:p>
            <a:pPr indent="0" lvl="0" marL="0" rtl="0" algn="l">
              <a:spcBef>
                <a:spcPts val="0"/>
              </a:spcBef>
              <a:spcAft>
                <a:spcPts val="0"/>
              </a:spcAft>
              <a:buNone/>
            </a:pPr>
            <a:r>
              <a:rPr lang="en"/>
              <a:t>We were talking to TA Felber and he told us that we should have found a database first, and then find a research paper accordingly. </a:t>
            </a:r>
            <a:endParaRPr/>
          </a:p>
          <a:p>
            <a:pPr indent="0" lvl="0" marL="0" rtl="0" algn="l">
              <a:spcBef>
                <a:spcPts val="0"/>
              </a:spcBef>
              <a:spcAft>
                <a:spcPts val="0"/>
              </a:spcAft>
              <a:buNone/>
            </a:pPr>
            <a:r>
              <a:rPr lang="en"/>
              <a:t>We now learn that next time we should do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back on track, the purpose of this research paper is to explore the use of mobile phone data for national migration </a:t>
            </a:r>
            <a:r>
              <a:rPr lang="en"/>
              <a:t>statistics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researchers saw the importance of an accurate estimates for national population, and knew that the 10 year- census probably was not the best way to obtain the information</a:t>
            </a:r>
            <a:endParaRPr/>
          </a:p>
          <a:p>
            <a:pPr indent="0" lvl="0" marL="0" rtl="0" algn="l">
              <a:spcBef>
                <a:spcPts val="0"/>
              </a:spcBef>
              <a:spcAft>
                <a:spcPts val="0"/>
              </a:spcAft>
              <a:buNone/>
            </a:pPr>
            <a:r>
              <a:rPr lang="en"/>
              <a:t>Many people have mobile devices nowadays, and the researchers thought of using the </a:t>
            </a:r>
            <a:r>
              <a:rPr lang="en"/>
              <a:t>call detail records (CDRs) to track where the call activities had been and determined a migration/movement of a user.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22222"/>
                </a:solidFill>
                <a:highlight>
                  <a:srgbClr val="FFFFFF"/>
                </a:highlight>
                <a:latin typeface="Lora"/>
                <a:ea typeface="Lora"/>
                <a:cs typeface="Lora"/>
                <a:sym typeface="Lora"/>
              </a:rPr>
              <a:t>As migration impacts the demographic and socio-economic aspects of a country, it has become one of the most challenging issues confronting policymakers for nations around the world </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rPr lang="en" sz="1300">
                <a:solidFill>
                  <a:srgbClr val="222222"/>
                </a:solidFill>
                <a:highlight>
                  <a:srgbClr val="FFFFFF"/>
                </a:highlight>
                <a:latin typeface="Lora"/>
                <a:ea typeface="Lora"/>
                <a:cs typeface="Lora"/>
                <a:sym typeface="Lora"/>
              </a:rPr>
              <a:t>For instance, identifying where people migrate internally is often vital in development work, as migrants might be marginalized and at higher risk due to a lack of resources to meet demands</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rPr lang="en" sz="1300">
                <a:solidFill>
                  <a:srgbClr val="222222"/>
                </a:solidFill>
                <a:highlight>
                  <a:srgbClr val="FFFFFF"/>
                </a:highlight>
                <a:latin typeface="Lora"/>
                <a:ea typeface="Lora"/>
                <a:cs typeface="Lora"/>
                <a:sym typeface="Lora"/>
              </a:rPr>
              <a:t>However, our knowledge of contemporary internal migration patterns remains poor for many countries (Garcia et al. </a:t>
            </a:r>
            <a:r>
              <a:rPr lang="en" sz="1300" u="sng">
                <a:solidFill>
                  <a:srgbClr val="006699"/>
                </a:solidFill>
                <a:highlight>
                  <a:srgbClr val="FFFFFF"/>
                </a:highlight>
                <a:latin typeface="Lora"/>
                <a:ea typeface="Lora"/>
                <a:cs typeface="Lora"/>
                <a:sym typeface="Lora"/>
                <a:hlinkClick r:id="rId2"/>
              </a:rPr>
              <a:t>2015</a:t>
            </a:r>
            <a:r>
              <a:rPr lang="en" sz="1300">
                <a:solidFill>
                  <a:srgbClr val="222222"/>
                </a:solidFill>
                <a:highlight>
                  <a:srgbClr val="FFFFFF"/>
                </a:highlight>
                <a:latin typeface="Lora"/>
                <a:ea typeface="Lora"/>
                <a:cs typeface="Lora"/>
                <a:sym typeface="Lora"/>
              </a:rPr>
              <a:t>; Sorichetta et al. </a:t>
            </a:r>
            <a:r>
              <a:rPr lang="en" sz="1300" u="sng">
                <a:solidFill>
                  <a:srgbClr val="006699"/>
                </a:solidFill>
                <a:highlight>
                  <a:srgbClr val="FFFFFF"/>
                </a:highlight>
                <a:latin typeface="Lora"/>
                <a:ea typeface="Lora"/>
                <a:cs typeface="Lora"/>
                <a:sym typeface="Lora"/>
                <a:hlinkClick r:id="rId3"/>
              </a:rPr>
              <a:t>2016</a:t>
            </a:r>
            <a:r>
              <a:rPr lang="en" sz="1300">
                <a:solidFill>
                  <a:srgbClr val="222222"/>
                </a:solidFill>
                <a:highlight>
                  <a:srgbClr val="FFFFFF"/>
                </a:highlight>
                <a:latin typeface="Lora"/>
                <a:ea typeface="Lora"/>
                <a:cs typeface="Lora"/>
                <a:sym typeface="Lora"/>
              </a:rPr>
              <a:t>; International Organization for Migration, </a:t>
            </a:r>
            <a:r>
              <a:rPr lang="en" sz="1300" u="sng">
                <a:solidFill>
                  <a:srgbClr val="006699"/>
                </a:solidFill>
                <a:highlight>
                  <a:srgbClr val="FFFFFF"/>
                </a:highlight>
                <a:latin typeface="Lora"/>
                <a:ea typeface="Lora"/>
                <a:cs typeface="Lora"/>
                <a:sym typeface="Lora"/>
                <a:hlinkClick r:id="rId4"/>
              </a:rPr>
              <a:t>2017b</a:t>
            </a:r>
            <a:r>
              <a:rPr lang="en" sz="1300">
                <a:solidFill>
                  <a:srgbClr val="222222"/>
                </a:solidFill>
                <a:highlight>
                  <a:srgbClr val="FFFFFF"/>
                </a:highlight>
                <a:latin typeface="Lora"/>
                <a:ea typeface="Lora"/>
                <a:cs typeface="Lora"/>
                <a:sym typeface="Lora"/>
              </a:rPr>
              <a:t>), and is difficult to update between data collections for the majority of countries around the world.</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t/>
            </a:r>
            <a:endParaRPr sz="1300">
              <a:solidFill>
                <a:srgbClr val="222222"/>
              </a:solidFill>
              <a:highlight>
                <a:srgbClr val="FFFFFF"/>
              </a:highlight>
              <a:latin typeface="Lora"/>
              <a:ea typeface="Lora"/>
              <a:cs typeface="Lora"/>
              <a:sym typeface="Lora"/>
            </a:endParaRPr>
          </a:p>
          <a:p>
            <a:pPr indent="0" lvl="0" marL="0" rtl="0" algn="l">
              <a:spcBef>
                <a:spcPts val="0"/>
              </a:spcBef>
              <a:spcAft>
                <a:spcPts val="0"/>
              </a:spcAft>
              <a:buNone/>
            </a:pPr>
            <a:r>
              <a:rPr lang="en" sz="1300">
                <a:solidFill>
                  <a:srgbClr val="222222"/>
                </a:solidFill>
                <a:highlight>
                  <a:srgbClr val="FFFFFF"/>
                </a:highlight>
                <a:latin typeface="Lora"/>
                <a:ea typeface="Lora"/>
                <a:cs typeface="Lora"/>
                <a:sym typeface="Lora"/>
              </a:rPr>
              <a:t>Data collected from traditional sources, such as national population and housing censuses and household surveys, are the primary source for migration statistics (International Organization for Migration, </a:t>
            </a:r>
            <a:r>
              <a:rPr lang="en" sz="1300" u="sng">
                <a:solidFill>
                  <a:srgbClr val="006699"/>
                </a:solidFill>
                <a:highlight>
                  <a:srgbClr val="FFFFFF"/>
                </a:highlight>
                <a:latin typeface="Lora"/>
                <a:ea typeface="Lora"/>
                <a:cs typeface="Lora"/>
                <a:sym typeface="Lora"/>
                <a:hlinkClick r:id="rId5"/>
              </a:rPr>
              <a:t>2018</a:t>
            </a:r>
            <a:r>
              <a:rPr lang="en" sz="1300">
                <a:solidFill>
                  <a:srgbClr val="222222"/>
                </a:solidFill>
                <a:highlight>
                  <a:srgbClr val="FFFFFF"/>
                </a:highlight>
                <a:latin typeface="Lora"/>
                <a:ea typeface="Lora"/>
                <a:cs typeface="Lora"/>
                <a:sym typeface="Lora"/>
              </a:rPr>
              <a:t>). Within population and housing censuses, migration is typically measured through a change in residence over a 1-year or 5-year period prior to the census. The increasing use of global positioning systems (GPS) has supported the collection of more spatially precise data, but each census only provides a single snapshot of migration flows, commonly once every decade, and migration patterns typically change over time between censuses or surveys (Namibia Statistics Agency, </a:t>
            </a:r>
            <a:r>
              <a:rPr lang="en" sz="1300" u="sng">
                <a:solidFill>
                  <a:srgbClr val="006699"/>
                </a:solidFill>
                <a:highlight>
                  <a:srgbClr val="FFFFFF"/>
                </a:highlight>
                <a:latin typeface="Lora"/>
                <a:ea typeface="Lora"/>
                <a:cs typeface="Lora"/>
                <a:sym typeface="Lora"/>
                <a:hlinkClick r:id="rId6"/>
              </a:rPr>
              <a:t>2013</a:t>
            </a:r>
            <a:r>
              <a:rPr lang="en" sz="1300">
                <a:solidFill>
                  <a:srgbClr val="222222"/>
                </a:solidFill>
                <a:highlight>
                  <a:srgbClr val="FFFFFF"/>
                </a:highlight>
                <a:latin typeface="Lora"/>
                <a:ea typeface="Lora"/>
                <a:cs typeface="Lora"/>
                <a:sym typeface="Lora"/>
              </a:rPr>
              <a:t>; Wesolowski et al. </a:t>
            </a:r>
            <a:r>
              <a:rPr lang="en" sz="1300" u="sng">
                <a:solidFill>
                  <a:srgbClr val="006699"/>
                </a:solidFill>
                <a:highlight>
                  <a:srgbClr val="FFFFFF"/>
                </a:highlight>
                <a:latin typeface="Lora"/>
                <a:ea typeface="Lora"/>
                <a:cs typeface="Lora"/>
                <a:sym typeface="Lora"/>
                <a:hlinkClick r:id="rId7"/>
              </a:rPr>
              <a:t>2013</a:t>
            </a:r>
            <a:r>
              <a:rPr lang="en" sz="1300">
                <a:solidFill>
                  <a:srgbClr val="222222"/>
                </a:solidFill>
                <a:highlight>
                  <a:srgbClr val="FFFFFF"/>
                </a:highlight>
                <a:latin typeface="Lora"/>
                <a:ea typeface="Lora"/>
                <a:cs typeface="Lora"/>
                <a:sym typeface="Lora"/>
              </a:rPr>
              <a:t>). Moreover, surveys only sample a small proportion of population, and the logistical challenge of censuses makes them an infrequent and expensive source of demographic data (Wardrop et al. </a:t>
            </a:r>
            <a:r>
              <a:rPr lang="en" sz="1300" u="sng">
                <a:solidFill>
                  <a:srgbClr val="006699"/>
                </a:solidFill>
                <a:highlight>
                  <a:srgbClr val="FFFFFF"/>
                </a:highlight>
                <a:latin typeface="Lora"/>
                <a:ea typeface="Lora"/>
                <a:cs typeface="Lora"/>
                <a:sym typeface="Lora"/>
                <a:hlinkClick r:id="rId8"/>
              </a:rPr>
              <a:t>2018</a:t>
            </a:r>
            <a:r>
              <a:rPr lang="en" sz="1300">
                <a:solidFill>
                  <a:srgbClr val="222222"/>
                </a:solidFill>
                <a:highlight>
                  <a:srgbClr val="FFFFFF"/>
                </a:highlight>
                <a:latin typeface="Lora"/>
                <a:ea typeface="Lora"/>
                <a:cs typeface="Lora"/>
                <a:sym typeface="Lora"/>
              </a:rPr>
              <a:t>).</a:t>
            </a:r>
            <a:endParaRPr sz="1300">
              <a:solidFill>
                <a:srgbClr val="222222"/>
              </a:solidFill>
              <a:highlight>
                <a:srgbClr val="FFFFFF"/>
              </a:highlight>
              <a:latin typeface="Lora"/>
              <a:ea typeface="Lora"/>
              <a:cs typeface="Lora"/>
              <a:sym typeface="Lor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Shawn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9" name="Google Shape;19;p2"/>
          <p:cNvSpPr txBox="1"/>
          <p:nvPr>
            <p:ph type="ctrTitle"/>
          </p:nvPr>
        </p:nvSpPr>
        <p:spPr>
          <a:xfrm>
            <a:off x="457200" y="799275"/>
            <a:ext cx="5486400" cy="3182100"/>
          </a:xfrm>
          <a:prstGeom prst="rect">
            <a:avLst/>
          </a:prstGeom>
        </p:spPr>
        <p:txBody>
          <a:bodyPr anchorCtr="0" anchor="t" bIns="0" lIns="0" spcFirstLastPara="1" rIns="0" wrap="square" tIns="0"/>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5" name="Shape 115"/>
        <p:cNvGrpSpPr/>
        <p:nvPr/>
      </p:nvGrpSpPr>
      <p:grpSpPr>
        <a:xfrm>
          <a:off x="0" y="0"/>
          <a:ext cx="0" cy="0"/>
          <a:chOff x="0" y="0"/>
          <a:chExt cx="0" cy="0"/>
        </a:xfrm>
      </p:grpSpPr>
      <p:grpSp>
        <p:nvGrpSpPr>
          <p:cNvPr id="116" name="Google Shape;116;p11"/>
          <p:cNvGrpSpPr/>
          <p:nvPr/>
        </p:nvGrpSpPr>
        <p:grpSpPr>
          <a:xfrm>
            <a:off x="-120" y="0"/>
            <a:ext cx="9143821" cy="5144623"/>
            <a:chOff x="2973586" y="0"/>
            <a:chExt cx="2856819" cy="1607343"/>
          </a:xfrm>
        </p:grpSpPr>
        <p:sp>
          <p:nvSpPr>
            <p:cNvPr id="117" name="Google Shape;117;p11"/>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1"/>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1"/>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1"/>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11"/>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2" name="Google Shape;122;p1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spTree>
      <p:nvGrpSpPr>
        <p:cNvPr id="123"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5" name="Google Shape;135;p1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0"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rect b="b" l="l" r="r" t="t"/>
              <a:pathLst>
                <a:path extrusionOk="0" h="635496" w="2856819">
                  <a:moveTo>
                    <a:pt x="0" y="636040"/>
                  </a:moveTo>
                  <a:lnTo>
                    <a:pt x="2856819" y="636040"/>
                  </a:lnTo>
                  <a:lnTo>
                    <a:pt x="2856819" y="0"/>
                  </a:lnTo>
                  <a:lnTo>
                    <a:pt x="0" y="503857"/>
                  </a:lnTo>
                  <a:lnTo>
                    <a:pt x="0" y="6360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rect b="b" l="l" r="r" t="t"/>
              <a:pathLst>
                <a:path extrusionOk="0" h="385464" w="642784">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rect b="b" l="l" r="r" t="t"/>
              <a:pathLst>
                <a:path extrusionOk="0" h="314027" w="1781048">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rect b="b" l="l" r="r" t="t"/>
              <a:pathLst>
                <a:path extrusionOk="0" h="455414" w="104006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rect b="b" l="l" r="r" t="t"/>
              <a:pathLst>
                <a:path extrusionOk="0" h="461367" w="1077258">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rect b="b" l="l" r="r" t="t"/>
              <a:pathLst>
                <a:path extrusionOk="0" h="324445" w="299073">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rect b="b" l="l" r="r" t="t"/>
              <a:pathLst>
                <a:path extrusionOk="0" h="370582" w="557972">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rect b="b" l="l" r="r" t="t"/>
              <a:pathLst>
                <a:path extrusionOk="0" h="305097" w="19343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 name="Google Shape;30;p3"/>
          <p:cNvSpPr txBox="1"/>
          <p:nvPr>
            <p:ph type="ctrTitle"/>
          </p:nvPr>
        </p:nvSpPr>
        <p:spPr>
          <a:xfrm>
            <a:off x="457200" y="1430950"/>
            <a:ext cx="5486400" cy="1159800"/>
          </a:xfrm>
          <a:prstGeom prst="rect">
            <a:avLst/>
          </a:prstGeom>
        </p:spPr>
        <p:txBody>
          <a:bodyPr anchorCtr="0" anchor="ctr" bIns="0" lIns="0" spcFirstLastPara="1" rIns="0" wrap="square" tIns="0"/>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p:txBody>
      </p:sp>
      <p:sp>
        <p:nvSpPr>
          <p:cNvPr id="31" name="Google Shape;31;p3"/>
          <p:cNvSpPr txBox="1"/>
          <p:nvPr>
            <p:ph idx="1" type="subTitle"/>
          </p:nvPr>
        </p:nvSpPr>
        <p:spPr>
          <a:xfrm>
            <a:off x="457200" y="2763852"/>
            <a:ext cx="5486400" cy="784800"/>
          </a:xfrm>
          <a:prstGeom prst="rect">
            <a:avLst/>
          </a:prstGeom>
        </p:spPr>
        <p:txBody>
          <a:bodyPr anchorCtr="0" anchor="t" bIns="0" lIns="0" spcFirstLastPara="1" rIns="0" wrap="square" tIns="0"/>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2"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rect b="b" l="l" r="r" t="t"/>
              <a:pathLst>
                <a:path extrusionOk="0" h="506015" w="2856819">
                  <a:moveTo>
                    <a:pt x="0" y="506429"/>
                  </a:moveTo>
                  <a:lnTo>
                    <a:pt x="2856819" y="506429"/>
                  </a:lnTo>
                  <a:lnTo>
                    <a:pt x="2856819" y="0"/>
                  </a:lnTo>
                  <a:lnTo>
                    <a:pt x="0" y="503856"/>
                  </a:lnTo>
                  <a:lnTo>
                    <a:pt x="0" y="506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rect b="b" l="l" r="r" t="t"/>
              <a:pathLst>
                <a:path extrusionOk="0" h="253007" w="1434361">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rect b="b" l="l" r="r" t="t"/>
              <a:pathLst>
                <a:path extrusionOk="0" h="342304" w="989471">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rect b="b" l="l" r="r" t="t"/>
              <a:pathLst>
                <a:path extrusionOk="0" h="218777" w="288657">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rect b="b" l="l" r="r" t="t"/>
              <a:pathLst>
                <a:path extrusionOk="0" h="254496" w="493991">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rect b="b" l="l" r="r" t="t"/>
              <a:pathLst>
                <a:path extrusionOk="0" h="193476" w="144328">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rect b="b" l="l" r="r" t="t"/>
              <a:pathLst>
                <a:path extrusionOk="0" h="334863" w="949297">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rect b="b" l="l" r="r" t="t"/>
              <a:pathLst>
                <a:path extrusionOk="0" h="278308" w="629392">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rect b="b" l="l" r="r" t="t"/>
              <a:pathLst>
                <a:path extrusionOk="0" h="297656" w="735035">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rect b="b" l="l" r="r" t="t"/>
              <a:pathLst>
                <a:path extrusionOk="0" h="250031" w="470184">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4" name="Google Shape;44;p4"/>
          <p:cNvSpPr txBox="1"/>
          <p:nvPr>
            <p:ph idx="1" type="body"/>
          </p:nvPr>
        </p:nvSpPr>
        <p:spPr>
          <a:xfrm>
            <a:off x="1006900" y="677700"/>
            <a:ext cx="4936800" cy="3409800"/>
          </a:xfrm>
          <a:prstGeom prst="rect">
            <a:avLst/>
          </a:prstGeom>
        </p:spPr>
        <p:txBody>
          <a:bodyPr anchorCtr="0" anchor="t" bIns="0" lIns="0" spcFirstLastPara="1" rIns="0" wrap="square" tIns="0"/>
          <a:lstStyle>
            <a:lvl1pPr indent="-419100" lvl="0" marL="457200" rtl="0">
              <a:spcBef>
                <a:spcPts val="600"/>
              </a:spcBef>
              <a:spcAft>
                <a:spcPts val="0"/>
              </a:spcAft>
              <a:buClr>
                <a:srgbClr val="FFFFFF"/>
              </a:buClr>
              <a:buSzPts val="3000"/>
              <a:buChar char="▰"/>
              <a:defRPr sz="3000">
                <a:solidFill>
                  <a:srgbClr val="FFFFFF"/>
                </a:solidFill>
              </a:defRPr>
            </a:lvl1pPr>
            <a:lvl2pPr indent="-419100" lvl="1" marL="914400" rtl="0">
              <a:spcBef>
                <a:spcPts val="0"/>
              </a:spcBef>
              <a:spcAft>
                <a:spcPts val="0"/>
              </a:spcAft>
              <a:buClr>
                <a:srgbClr val="FFFFFF"/>
              </a:buClr>
              <a:buSzPts val="3000"/>
              <a:buChar char="▰"/>
              <a:defRPr sz="3000">
                <a:solidFill>
                  <a:srgbClr val="FFFFFF"/>
                </a:solidFill>
              </a:defRPr>
            </a:lvl2pPr>
            <a:lvl3pPr indent="-419100" lvl="2" marL="1371600" rtl="0">
              <a:spcBef>
                <a:spcPts val="0"/>
              </a:spcBef>
              <a:spcAft>
                <a:spcPts val="0"/>
              </a:spcAft>
              <a:buClr>
                <a:srgbClr val="FFFFFF"/>
              </a:buClr>
              <a:buSzPts val="3000"/>
              <a:buChar char="▰"/>
              <a:defRPr sz="3000">
                <a:solidFill>
                  <a:srgbClr val="FFFFFF"/>
                </a:solidFill>
              </a:defRPr>
            </a:lvl3pPr>
            <a:lvl4pPr indent="-419100" lvl="3" marL="1828800" rtl="0">
              <a:spcBef>
                <a:spcPts val="0"/>
              </a:spcBef>
              <a:spcAft>
                <a:spcPts val="0"/>
              </a:spcAft>
              <a:buClr>
                <a:srgbClr val="FFFFFF"/>
              </a:buClr>
              <a:buSzPts val="3000"/>
              <a:buChar char="▰"/>
              <a:defRPr sz="3000">
                <a:solidFill>
                  <a:srgbClr val="FFFFFF"/>
                </a:solidFill>
              </a:defRPr>
            </a:lvl4pPr>
            <a:lvl5pPr indent="-419100" lvl="4" marL="2286000" rtl="0">
              <a:spcBef>
                <a:spcPts val="0"/>
              </a:spcBef>
              <a:spcAft>
                <a:spcPts val="0"/>
              </a:spcAft>
              <a:buClr>
                <a:srgbClr val="FFFFFF"/>
              </a:buClr>
              <a:buSzPts val="3000"/>
              <a:buChar char="▰"/>
              <a:defRPr sz="3000">
                <a:solidFill>
                  <a:srgbClr val="FFFFFF"/>
                </a:solidFill>
              </a:defRPr>
            </a:lvl5pPr>
            <a:lvl6pPr indent="-419100" lvl="5" marL="2743200" rtl="0">
              <a:spcBef>
                <a:spcPts val="0"/>
              </a:spcBef>
              <a:spcAft>
                <a:spcPts val="0"/>
              </a:spcAft>
              <a:buClr>
                <a:srgbClr val="FFFFFF"/>
              </a:buClr>
              <a:buSzPts val="3000"/>
              <a:buChar char="▰"/>
              <a:defRPr sz="3000">
                <a:solidFill>
                  <a:srgbClr val="FFFFFF"/>
                </a:solidFill>
              </a:defRPr>
            </a:lvl6pPr>
            <a:lvl7pPr indent="-419100" lvl="6" marL="3200400" rtl="0">
              <a:spcBef>
                <a:spcPts val="0"/>
              </a:spcBef>
              <a:spcAft>
                <a:spcPts val="0"/>
              </a:spcAft>
              <a:buClr>
                <a:srgbClr val="FFFFFF"/>
              </a:buClr>
              <a:buSzPts val="3000"/>
              <a:buChar char="▰"/>
              <a:defRPr sz="3000">
                <a:solidFill>
                  <a:srgbClr val="FFFFFF"/>
                </a:solidFill>
              </a:defRPr>
            </a:lvl7pPr>
            <a:lvl8pPr indent="-419100" lvl="7" marL="3657600" rtl="0">
              <a:spcBef>
                <a:spcPts val="0"/>
              </a:spcBef>
              <a:spcAft>
                <a:spcPts val="0"/>
              </a:spcAft>
              <a:buClr>
                <a:srgbClr val="FFFFFF"/>
              </a:buClr>
              <a:buSzPts val="3000"/>
              <a:buChar char="▰"/>
              <a:defRPr sz="3000">
                <a:solidFill>
                  <a:srgbClr val="FFFFFF"/>
                </a:solidFill>
              </a:defRPr>
            </a:lvl8pPr>
            <a:lvl9pPr indent="-419100" lvl="8" marL="4114800">
              <a:spcBef>
                <a:spcPts val="0"/>
              </a:spcBef>
              <a:spcAft>
                <a:spcPts val="0"/>
              </a:spcAft>
              <a:buClr>
                <a:srgbClr val="FFFFFF"/>
              </a:buClr>
              <a:buSzPts val="3000"/>
              <a:buChar char="▰"/>
              <a:defRPr sz="3000">
                <a:solidFill>
                  <a:srgbClr val="FFFFFF"/>
                </a:solidFill>
              </a:defRPr>
            </a:lvl9pPr>
          </a:lstStyle>
          <a:p/>
        </p:txBody>
      </p:sp>
      <p:sp>
        <p:nvSpPr>
          <p:cNvPr id="45" name="Google Shape;45;p4"/>
          <p:cNvSpPr txBox="1"/>
          <p:nvPr/>
        </p:nvSpPr>
        <p:spPr>
          <a:xfrm>
            <a:off x="239550" y="339696"/>
            <a:ext cx="777000" cy="653700"/>
          </a:xfrm>
          <a:prstGeom prst="rect">
            <a:avLst/>
          </a:prstGeom>
          <a:noFill/>
          <a:ln>
            <a:noFill/>
          </a:ln>
          <a:effectLst>
            <a:outerShdw blurRad="28575" rotWithShape="0" algn="bl" dir="5400000" dist="9525">
              <a:srgbClr val="00001A">
                <a:alpha val="15000"/>
              </a:srgbClr>
            </a:outerShdw>
          </a:effectLst>
        </p:spPr>
        <p:txBody>
          <a:bodyPr anchorCtr="0" anchor="t" bIns="0" lIns="0" spcFirstLastPara="1" rIns="0" wrap="square" tIns="0">
            <a:noAutofit/>
          </a:bodyPr>
          <a:lstStyle/>
          <a:p>
            <a:pPr indent="0" lvl="0" marL="0" rtl="0" algn="ctr">
              <a:spcBef>
                <a:spcPts val="0"/>
              </a:spcBef>
              <a:spcAft>
                <a:spcPts val="0"/>
              </a:spcAft>
              <a:buNone/>
            </a:pPr>
            <a:r>
              <a:rPr lang="en" sz="10000">
                <a:solidFill>
                  <a:srgbClr val="FFFFFF"/>
                </a:solidFill>
                <a:latin typeface="Chivo"/>
                <a:ea typeface="Chivo"/>
                <a:cs typeface="Chivo"/>
                <a:sym typeface="Chivo"/>
              </a:rPr>
              <a:t>“</a:t>
            </a:r>
            <a:endParaRPr sz="10000">
              <a:solidFill>
                <a:srgbClr val="FFFFFF"/>
              </a:solidFill>
              <a:latin typeface="Chivo"/>
              <a:ea typeface="Chivo"/>
              <a:cs typeface="Chivo"/>
              <a:sym typeface="Chivo"/>
            </a:endParaRPr>
          </a:p>
        </p:txBody>
      </p:sp>
      <p:sp>
        <p:nvSpPr>
          <p:cNvPr id="46" name="Google Shape;46;p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7"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5" name="Google Shape;55;p5"/>
          <p:cNvSpPr txBox="1"/>
          <p:nvPr>
            <p:ph type="title"/>
          </p:nvPr>
        </p:nvSpPr>
        <p:spPr>
          <a:xfrm>
            <a:off x="457200" y="-100"/>
            <a:ext cx="5486400" cy="1814400"/>
          </a:xfrm>
          <a:prstGeom prst="rect">
            <a:avLst/>
          </a:prstGeom>
        </p:spPr>
        <p:txBody>
          <a:bodyPr anchorCtr="0" anchor="ctr" bIns="0" lIns="0" spcFirstLastPara="1" rIns="0" wrap="square" tIns="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56" name="Google Shape;56;p5"/>
          <p:cNvSpPr txBox="1"/>
          <p:nvPr>
            <p:ph idx="1" type="body"/>
          </p:nvPr>
        </p:nvSpPr>
        <p:spPr>
          <a:xfrm>
            <a:off x="3200400" y="1909300"/>
            <a:ext cx="5486400" cy="2764800"/>
          </a:xfrm>
          <a:prstGeom prst="rect">
            <a:avLst/>
          </a:prstGeom>
        </p:spPr>
        <p:txBody>
          <a:bodyPr anchorCtr="0" anchor="t" bIns="0" lIns="0" spcFirstLastPara="1" rIns="0" wrap="square" tIns="0"/>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7" name="Google Shape;57;p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
    <p:spTree>
      <p:nvGrpSpPr>
        <p:cNvPr id="58"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rect b="b" l="l" r="r" t="t"/>
              <a:pathLst>
                <a:path extrusionOk="0" h="1055191" w="2856819">
                  <a:moveTo>
                    <a:pt x="0" y="1055599"/>
                  </a:moveTo>
                  <a:lnTo>
                    <a:pt x="2856819" y="1055599"/>
                  </a:lnTo>
                  <a:lnTo>
                    <a:pt x="2856819" y="0"/>
                  </a:lnTo>
                  <a:lnTo>
                    <a:pt x="0" y="503854"/>
                  </a:lnTo>
                  <a:lnTo>
                    <a:pt x="0" y="105559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rect b="b" l="l" r="r" t="t"/>
              <a:pathLst>
                <a:path extrusionOk="0" h="250031" w="471672">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rect b="b" l="l" r="r" t="t"/>
              <a:pathLst>
                <a:path extrusionOk="0" h="349746" w="1029645">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rect b="b" l="l" r="r" t="t"/>
              <a:pathLst>
                <a:path extrusionOk="0" h="319980" w="868949">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rect b="b" l="l" r="r" t="t"/>
              <a:pathLst>
                <a:path extrusionOk="0" h="209847" w="23658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rect b="b" l="l" r="r" t="t"/>
              <a:pathLst>
                <a:path extrusionOk="0" h="324445" w="886804">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rect b="b" l="l" r="r" t="t"/>
              <a:pathLst>
                <a:path extrusionOk="0" h="284261" w="660639">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rect b="b" l="l" r="r" t="t"/>
              <a:pathLst>
                <a:path extrusionOk="0" h="253007" w="1438825">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8" name="Google Shape;68;p6"/>
          <p:cNvSpPr txBox="1"/>
          <p:nvPr>
            <p:ph type="title"/>
          </p:nvPr>
        </p:nvSpPr>
        <p:spPr>
          <a:xfrm>
            <a:off x="457200" y="2394450"/>
            <a:ext cx="4114800" cy="420600"/>
          </a:xfrm>
          <a:prstGeom prst="rect">
            <a:avLst/>
          </a:prstGeom>
          <a:effectLst>
            <a:outerShdw blurRad="28575" rotWithShape="0" algn="bl" dir="5400000" dist="9525">
              <a:srgbClr val="00001A">
                <a:alpha val="15000"/>
              </a:srgbClr>
            </a:outerShdw>
          </a:effectLst>
        </p:spPr>
        <p:txBody>
          <a:bodyPr anchorCtr="0" anchor="b" bIns="0" lIns="0" spcFirstLastPara="1" rIns="0" wrap="square" tIns="0"/>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9" name="Google Shape;69;p6"/>
          <p:cNvSpPr txBox="1"/>
          <p:nvPr>
            <p:ph idx="1" type="body"/>
          </p:nvPr>
        </p:nvSpPr>
        <p:spPr>
          <a:xfrm>
            <a:off x="3200400" y="2800175"/>
            <a:ext cx="5486400" cy="2118900"/>
          </a:xfrm>
          <a:prstGeom prst="rect">
            <a:avLst/>
          </a:prstGeom>
        </p:spPr>
        <p:txBody>
          <a:bodyPr anchorCtr="0" anchor="ctr" bIns="0" lIns="0" spcFirstLastPara="1" rIns="0" wrap="square" tIns="0"/>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70" name="Google Shape;70;p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79" name="Google Shape;79;p7"/>
          <p:cNvSpPr txBox="1"/>
          <p:nvPr>
            <p:ph type="title"/>
          </p:nvPr>
        </p:nvSpPr>
        <p:spPr>
          <a:xfrm>
            <a:off x="457200" y="-100"/>
            <a:ext cx="5486400" cy="1814400"/>
          </a:xfrm>
          <a:prstGeom prst="rect">
            <a:avLst/>
          </a:prstGeom>
        </p:spPr>
        <p:txBody>
          <a:bodyPr anchorCtr="0" anchor="ctr" bIns="0" lIns="0" spcFirstLastPara="1" rIns="0" wrap="square" tIns="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80" name="Google Shape;80;p7"/>
          <p:cNvSpPr txBox="1"/>
          <p:nvPr>
            <p:ph idx="1" type="body"/>
          </p:nvPr>
        </p:nvSpPr>
        <p:spPr>
          <a:xfrm>
            <a:off x="3200375" y="1909300"/>
            <a:ext cx="2493600" cy="3016500"/>
          </a:xfrm>
          <a:prstGeom prst="rect">
            <a:avLst/>
          </a:prstGeom>
        </p:spPr>
        <p:txBody>
          <a:bodyPr anchorCtr="0" anchor="t" bIns="0" lIns="0" spcFirstLastPara="1" rIns="0" wrap="square" tIns="0"/>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81" name="Google Shape;81;p7"/>
          <p:cNvSpPr txBox="1"/>
          <p:nvPr>
            <p:ph idx="2" type="body"/>
          </p:nvPr>
        </p:nvSpPr>
        <p:spPr>
          <a:xfrm>
            <a:off x="6193205" y="1909300"/>
            <a:ext cx="2493600" cy="3016500"/>
          </a:xfrm>
          <a:prstGeom prst="rect">
            <a:avLst/>
          </a:prstGeom>
        </p:spPr>
        <p:txBody>
          <a:bodyPr anchorCtr="0" anchor="t" bIns="0" lIns="0" spcFirstLastPara="1" rIns="0" wrap="square" tIns="0"/>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82" name="Google Shape;82;p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83" name="Shape 83"/>
        <p:cNvGrpSpPr/>
        <p:nvPr/>
      </p:nvGrpSpPr>
      <p:grpSpPr>
        <a:xfrm>
          <a:off x="0" y="0"/>
          <a:ext cx="0" cy="0"/>
          <a:chOff x="0" y="0"/>
          <a:chExt cx="0" cy="0"/>
        </a:xfrm>
      </p:grpSpPr>
      <p:grpSp>
        <p:nvGrpSpPr>
          <p:cNvPr id="84" name="Google Shape;84;p8"/>
          <p:cNvGrpSpPr/>
          <p:nvPr/>
        </p:nvGrpSpPr>
        <p:grpSpPr>
          <a:xfrm>
            <a:off x="-120" y="-106"/>
            <a:ext cx="9143821" cy="5143317"/>
            <a:chOff x="2973586" y="2777133"/>
            <a:chExt cx="2856819" cy="1606935"/>
          </a:xfrm>
        </p:grpSpPr>
        <p:sp>
          <p:nvSpPr>
            <p:cNvPr id="85" name="Google Shape;85;p8"/>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6" name="Google Shape;86;p8"/>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 name="Google Shape;87;p8"/>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 name="Google Shape;88;p8"/>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8"/>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8"/>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 name="Google Shape;91;p8"/>
          <p:cNvSpPr txBox="1"/>
          <p:nvPr>
            <p:ph type="title"/>
          </p:nvPr>
        </p:nvSpPr>
        <p:spPr>
          <a:xfrm>
            <a:off x="457200" y="-100"/>
            <a:ext cx="5486400" cy="1814400"/>
          </a:xfrm>
          <a:prstGeom prst="rect">
            <a:avLst/>
          </a:prstGeom>
        </p:spPr>
        <p:txBody>
          <a:bodyPr anchorCtr="0" anchor="ctr" bIns="0" lIns="0" spcFirstLastPara="1" rIns="0" wrap="square" tIns="0"/>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 name="Google Shape;92;p8"/>
          <p:cNvSpPr txBox="1"/>
          <p:nvPr>
            <p:ph idx="1" type="body"/>
          </p:nvPr>
        </p:nvSpPr>
        <p:spPr>
          <a:xfrm>
            <a:off x="457200" y="2383150"/>
            <a:ext cx="2563500" cy="22197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3" name="Google Shape;93;p8"/>
          <p:cNvSpPr txBox="1"/>
          <p:nvPr>
            <p:ph idx="2" type="body"/>
          </p:nvPr>
        </p:nvSpPr>
        <p:spPr>
          <a:xfrm>
            <a:off x="3290238" y="2383150"/>
            <a:ext cx="2563500" cy="22197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4" name="Google Shape;94;p8"/>
          <p:cNvSpPr txBox="1"/>
          <p:nvPr>
            <p:ph idx="3" type="body"/>
          </p:nvPr>
        </p:nvSpPr>
        <p:spPr>
          <a:xfrm>
            <a:off x="6123300" y="2383150"/>
            <a:ext cx="2563500" cy="2219700"/>
          </a:xfrm>
          <a:prstGeom prst="rect">
            <a:avLst/>
          </a:prstGeom>
        </p:spPr>
        <p:txBody>
          <a:bodyPr anchorCtr="0" anchor="t" bIns="0" lIns="0" spcFirstLastPara="1" rIns="0" wrap="square" tIns="0"/>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5" name="Google Shape;95;p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6" name="Shape 96"/>
        <p:cNvGrpSpPr/>
        <p:nvPr/>
      </p:nvGrpSpPr>
      <p:grpSpPr>
        <a:xfrm>
          <a:off x="0" y="0"/>
          <a:ext cx="0" cy="0"/>
          <a:chOff x="0" y="0"/>
          <a:chExt cx="0" cy="0"/>
        </a:xfrm>
      </p:grpSpPr>
      <p:grpSp>
        <p:nvGrpSpPr>
          <p:cNvPr id="97" name="Google Shape;97;p9"/>
          <p:cNvGrpSpPr/>
          <p:nvPr/>
        </p:nvGrpSpPr>
        <p:grpSpPr>
          <a:xfrm>
            <a:off x="-120" y="-106"/>
            <a:ext cx="9143821" cy="5143317"/>
            <a:chOff x="2973586" y="2777133"/>
            <a:chExt cx="2856819" cy="1606935"/>
          </a:xfrm>
        </p:grpSpPr>
        <p:sp>
          <p:nvSpPr>
            <p:cNvPr id="98" name="Google Shape;98;p9"/>
            <p:cNvSpPr/>
            <p:nvPr/>
          </p:nvSpPr>
          <p:spPr>
            <a:xfrm>
              <a:off x="2973586" y="2944901"/>
              <a:ext cx="2856819" cy="1439167"/>
            </a:xfrm>
            <a:custGeom>
              <a:rect b="b" l="l" r="r" t="t"/>
              <a:pathLst>
                <a:path extrusionOk="0" h="1439167" w="2856819">
                  <a:moveTo>
                    <a:pt x="0" y="1439576"/>
                  </a:moveTo>
                  <a:lnTo>
                    <a:pt x="2856819" y="1439576"/>
                  </a:lnTo>
                  <a:lnTo>
                    <a:pt x="2856819" y="0"/>
                  </a:lnTo>
                  <a:lnTo>
                    <a:pt x="0" y="503855"/>
                  </a:lnTo>
                  <a:lnTo>
                    <a:pt x="0" y="143957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9"/>
            <p:cNvSpPr/>
            <p:nvPr/>
          </p:nvSpPr>
          <p:spPr>
            <a:xfrm>
              <a:off x="3669936" y="2777133"/>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0" name="Google Shape;100;p9"/>
            <p:cNvSpPr/>
            <p:nvPr/>
          </p:nvSpPr>
          <p:spPr>
            <a:xfrm>
              <a:off x="2973586" y="2900141"/>
              <a:ext cx="249971" cy="211335"/>
            </a:xfrm>
            <a:custGeom>
              <a:rect b="b" l="l" r="r" t="t"/>
              <a:pathLst>
                <a:path extrusionOk="0" h="211335" w="249971">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1" name="Google Shape;101;p9"/>
            <p:cNvSpPr/>
            <p:nvPr/>
          </p:nvSpPr>
          <p:spPr>
            <a:xfrm>
              <a:off x="2973586" y="3176135"/>
              <a:ext cx="592194" cy="272355"/>
            </a:xfrm>
            <a:custGeom>
              <a:rect b="b" l="l" r="r" t="t"/>
              <a:pathLst>
                <a:path extrusionOk="0" h="272355" w="592194">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2" name="Google Shape;102;p9"/>
            <p:cNvSpPr/>
            <p:nvPr/>
          </p:nvSpPr>
          <p:spPr>
            <a:xfrm>
              <a:off x="5446520" y="2777133"/>
              <a:ext cx="383885" cy="235148"/>
            </a:xfrm>
            <a:custGeom>
              <a:rect b="b" l="l" r="r" t="t"/>
              <a:pathLst>
                <a:path extrusionOk="0" h="235148" w="383885">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3" name="Google Shape;103;p9"/>
            <p:cNvSpPr/>
            <p:nvPr/>
          </p:nvSpPr>
          <p:spPr>
            <a:xfrm>
              <a:off x="2973586" y="2964659"/>
              <a:ext cx="837702" cy="315515"/>
            </a:xfrm>
            <a:custGeom>
              <a:rect b="b" l="l" r="r" t="t"/>
              <a:pathLst>
                <a:path extrusionOk="0" h="315515" w="837702">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04" name="Google Shape;104;p9"/>
          <p:cNvSpPr txBox="1"/>
          <p:nvPr>
            <p:ph type="title"/>
          </p:nvPr>
        </p:nvSpPr>
        <p:spPr>
          <a:xfrm>
            <a:off x="457200" y="-100"/>
            <a:ext cx="5486400" cy="1814400"/>
          </a:xfrm>
          <a:prstGeom prst="rect">
            <a:avLst/>
          </a:prstGeom>
        </p:spPr>
        <p:txBody>
          <a:bodyPr anchorCtr="0" anchor="ctr" bIns="0" lIns="0" spcFirstLastPara="1" rIns="0" wrap="square" tIns="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05" name="Google Shape;105;p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6"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rect b="b" l="l" r="r" t="t"/>
              <a:pathLst>
                <a:path extrusionOk="0" h="1607343" w="2856819">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rect b="b" l="l" r="r" t="t"/>
              <a:pathLst>
                <a:path extrusionOk="0" h="223242" w="319904">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rect b="b" l="l" r="r" t="t"/>
              <a:pathLst>
                <a:path extrusionOk="0" h="242589" w="1380795">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rect b="b" l="l" r="r" t="t"/>
              <a:pathLst>
                <a:path extrusionOk="0" h="202406" w="202358">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rect b="b" l="l" r="r" t="t"/>
              <a:pathLst>
                <a:path extrusionOk="0" h="211335" w="1203732">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13" name="Google Shape;113;p10"/>
          <p:cNvSpPr txBox="1"/>
          <p:nvPr>
            <p:ph idx="1" type="body"/>
          </p:nvPr>
        </p:nvSpPr>
        <p:spPr>
          <a:xfrm>
            <a:off x="457200" y="1844275"/>
            <a:ext cx="2190000" cy="2709300"/>
          </a:xfrm>
          <a:prstGeom prst="rect">
            <a:avLst/>
          </a:prstGeom>
        </p:spPr>
        <p:txBody>
          <a:bodyPr anchorCtr="0" anchor="t" bIns="0" lIns="0" spcFirstLastPara="1" rIns="0" wrap="square" tIns="0"/>
          <a:lstStyle>
            <a:lvl1pPr indent="-228600" lvl="0" marL="457200">
              <a:spcBef>
                <a:spcPts val="360"/>
              </a:spcBef>
              <a:spcAft>
                <a:spcPts val="0"/>
              </a:spcAft>
              <a:buSzPts val="1600"/>
              <a:buNone/>
              <a:defRPr sz="1600"/>
            </a:lvl1pPr>
          </a:lstStyle>
          <a:p/>
        </p:txBody>
      </p:sp>
      <p:sp>
        <p:nvSpPr>
          <p:cNvPr id="114" name="Google Shape;114;p1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gradFill>
          <a:gsLst>
            <a:gs pos="0">
              <a:srgbClr val="2CA388"/>
            </a:gs>
            <a:gs pos="100000">
              <a:srgbClr val="A6D683"/>
            </a:gs>
          </a:gsLst>
          <a:lin ang="0"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00"/>
            <a:ext cx="5486400" cy="1814400"/>
          </a:xfrm>
          <a:prstGeom prst="rect">
            <a:avLst/>
          </a:prstGeom>
          <a:noFill/>
          <a:ln>
            <a:noFill/>
          </a:ln>
          <a:effectLst>
            <a:outerShdw blurRad="28575" rotWithShape="0" algn="bl" dir="5400000" dist="9525">
              <a:srgbClr val="00001A">
                <a:alpha val="15000"/>
              </a:srgbClr>
            </a:outerShdw>
          </a:effectLst>
        </p:spPr>
        <p:txBody>
          <a:bodyPr anchorCtr="0" anchor="ctr" bIns="0" lIns="0" spcFirstLastPara="1" rIns="0" wrap="square" tIns="0"/>
          <a:lstStyle>
            <a:lvl1pPr lvl="0">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1pPr>
            <a:lvl2pPr lvl="1">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2pPr>
            <a:lvl3pPr lvl="2">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3pPr>
            <a:lvl4pPr lvl="3">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4pPr>
            <a:lvl5pPr lvl="4">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5pPr>
            <a:lvl6pPr lvl="5">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6pPr>
            <a:lvl7pPr lvl="6">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7pPr>
            <a:lvl8pPr lvl="7">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8pPr>
            <a:lvl9pPr lvl="8">
              <a:spcBef>
                <a:spcPts val="0"/>
              </a:spcBef>
              <a:spcAft>
                <a:spcPts val="0"/>
              </a:spcAft>
              <a:buClr>
                <a:srgbClr val="FFFFFF"/>
              </a:buClr>
              <a:buSzPts val="3200"/>
              <a:buFont typeface="Roboto Slab"/>
              <a:buNone/>
              <a:defRPr b="1" sz="3200">
                <a:solidFill>
                  <a:srgbClr val="FFFFFF"/>
                </a:solidFill>
                <a:latin typeface="Roboto Slab"/>
                <a:ea typeface="Roboto Slab"/>
                <a:cs typeface="Roboto Slab"/>
                <a:sym typeface="Roboto Slab"/>
              </a:defRPr>
            </a:lvl9pPr>
          </a:lstStyle>
          <a:p/>
        </p:txBody>
      </p:sp>
      <p:sp>
        <p:nvSpPr>
          <p:cNvPr id="7" name="Google Shape;7;p1"/>
          <p:cNvSpPr txBox="1"/>
          <p:nvPr>
            <p:ph idx="1" type="body"/>
          </p:nvPr>
        </p:nvSpPr>
        <p:spPr>
          <a:xfrm>
            <a:off x="3200400" y="1909300"/>
            <a:ext cx="5486400" cy="2764800"/>
          </a:xfrm>
          <a:prstGeom prst="rect">
            <a:avLst/>
          </a:prstGeom>
          <a:noFill/>
          <a:ln>
            <a:noFill/>
          </a:ln>
        </p:spPr>
        <p:txBody>
          <a:bodyPr anchorCtr="0" anchor="t" bIns="0" lIns="0" spcFirstLastPara="1" rIns="0" wrap="square" tIns="0"/>
          <a:lstStyle>
            <a:lvl1pPr indent="-381000" lvl="0" marL="45720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indent="-381000" lvl="1" marL="9144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indent="-381000" lvl="2" marL="13716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indent="-381000" lvl="3" marL="18288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indent="-381000" lvl="4" marL="2286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indent="-381000" lvl="5" marL="27432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indent="-381000" lvl="6" marL="32004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indent="-381000" lvl="7" marL="36576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indent="-381000" lvl="8" marL="41148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p:txBody>
      </p:sp>
      <p:sp>
        <p:nvSpPr>
          <p:cNvPr id="8" name="Google Shape;8;p1"/>
          <p:cNvSpPr txBox="1"/>
          <p:nvPr>
            <p:ph idx="12" type="sldNum"/>
          </p:nvPr>
        </p:nvSpPr>
        <p:spPr>
          <a:xfrm>
            <a:off x="259225" y="4674100"/>
            <a:ext cx="481500" cy="245100"/>
          </a:xfrm>
          <a:prstGeom prst="rect">
            <a:avLst/>
          </a:prstGeom>
          <a:noFill/>
          <a:ln>
            <a:noFill/>
          </a:ln>
        </p:spPr>
        <p:txBody>
          <a:bodyPr anchorCtr="0" anchor="b" bIns="0" lIns="0" spcFirstLastPara="1" rIns="0" wrap="square" tIns="0">
            <a:noAutofit/>
          </a:bodyPr>
          <a:lstStyle>
            <a:lvl1pPr lvl="0">
              <a:buNone/>
              <a:defRPr sz="1200">
                <a:solidFill>
                  <a:srgbClr val="9EB3C2"/>
                </a:solidFill>
                <a:latin typeface="Chivo"/>
                <a:ea typeface="Chivo"/>
                <a:cs typeface="Chivo"/>
                <a:sym typeface="Chivo"/>
              </a:defRPr>
            </a:lvl1pPr>
            <a:lvl2pPr lvl="1">
              <a:buNone/>
              <a:defRPr sz="1200">
                <a:solidFill>
                  <a:srgbClr val="9EB3C2"/>
                </a:solidFill>
                <a:latin typeface="Chivo"/>
                <a:ea typeface="Chivo"/>
                <a:cs typeface="Chivo"/>
                <a:sym typeface="Chivo"/>
              </a:defRPr>
            </a:lvl2pPr>
            <a:lvl3pPr lvl="2">
              <a:buNone/>
              <a:defRPr sz="1200">
                <a:solidFill>
                  <a:srgbClr val="9EB3C2"/>
                </a:solidFill>
                <a:latin typeface="Chivo"/>
                <a:ea typeface="Chivo"/>
                <a:cs typeface="Chivo"/>
                <a:sym typeface="Chivo"/>
              </a:defRPr>
            </a:lvl3pPr>
            <a:lvl4pPr lvl="3">
              <a:buNone/>
              <a:defRPr sz="1200">
                <a:solidFill>
                  <a:srgbClr val="9EB3C2"/>
                </a:solidFill>
                <a:latin typeface="Chivo"/>
                <a:ea typeface="Chivo"/>
                <a:cs typeface="Chivo"/>
                <a:sym typeface="Chivo"/>
              </a:defRPr>
            </a:lvl4pPr>
            <a:lvl5pPr lvl="4">
              <a:buNone/>
              <a:defRPr sz="1200">
                <a:solidFill>
                  <a:srgbClr val="9EB3C2"/>
                </a:solidFill>
                <a:latin typeface="Chivo"/>
                <a:ea typeface="Chivo"/>
                <a:cs typeface="Chivo"/>
                <a:sym typeface="Chivo"/>
              </a:defRPr>
            </a:lvl5pPr>
            <a:lvl6pPr lvl="5">
              <a:buNone/>
              <a:defRPr sz="1200">
                <a:solidFill>
                  <a:srgbClr val="9EB3C2"/>
                </a:solidFill>
                <a:latin typeface="Chivo"/>
                <a:ea typeface="Chivo"/>
                <a:cs typeface="Chivo"/>
                <a:sym typeface="Chivo"/>
              </a:defRPr>
            </a:lvl6pPr>
            <a:lvl7pPr lvl="6">
              <a:buNone/>
              <a:defRPr sz="1200">
                <a:solidFill>
                  <a:srgbClr val="9EB3C2"/>
                </a:solidFill>
                <a:latin typeface="Chivo"/>
                <a:ea typeface="Chivo"/>
                <a:cs typeface="Chivo"/>
                <a:sym typeface="Chivo"/>
              </a:defRPr>
            </a:lvl7pPr>
            <a:lvl8pPr lvl="7">
              <a:buNone/>
              <a:defRPr sz="1200">
                <a:solidFill>
                  <a:srgbClr val="9EB3C2"/>
                </a:solidFill>
                <a:latin typeface="Chivo"/>
                <a:ea typeface="Chivo"/>
                <a:cs typeface="Chivo"/>
                <a:sym typeface="Chivo"/>
              </a:defRPr>
            </a:lvl8pPr>
            <a:lvl9pPr lvl="8">
              <a:buNone/>
              <a:defRPr sz="1200">
                <a:solidFill>
                  <a:srgbClr val="9EB3C2"/>
                </a:solidFill>
                <a:latin typeface="Chivo"/>
                <a:ea typeface="Chivo"/>
                <a:cs typeface="Chivo"/>
                <a:sym typeface="Chi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www.nature.com/articles/s41599-019-0242-9#ref-CR2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www.nature.com/articles/s41599-019-0242-9" TargetMode="External"/><Relationship Id="rId4" Type="http://schemas.openxmlformats.org/officeDocument/2006/relationships/hyperlink" Target="https://cms.my.na/assets/documents/p19dmn58guram30ttun89rdrp1.pdf" TargetMode="External"/><Relationship Id="rId5" Type="http://schemas.openxmlformats.org/officeDocument/2006/relationships/hyperlink" Target="https://cms.my.na/assets/documents/Migration_Report.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nature.com/articles/s41599-019-0242-9"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3"/>
          <p:cNvSpPr txBox="1"/>
          <p:nvPr>
            <p:ph type="ctrTitle"/>
          </p:nvPr>
        </p:nvSpPr>
        <p:spPr>
          <a:xfrm>
            <a:off x="457200" y="799275"/>
            <a:ext cx="6521700" cy="318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000"/>
              <a:t>Exploring the use of mobile phone data for national migration statistics in Namibia</a:t>
            </a:r>
            <a:endParaRPr sz="4000"/>
          </a:p>
        </p:txBody>
      </p:sp>
      <p:sp>
        <p:nvSpPr>
          <p:cNvPr id="141" name="Google Shape;141;p13"/>
          <p:cNvSpPr txBox="1"/>
          <p:nvPr/>
        </p:nvSpPr>
        <p:spPr>
          <a:xfrm>
            <a:off x="424100" y="3399300"/>
            <a:ext cx="53730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hivo"/>
                <a:ea typeface="Chivo"/>
                <a:cs typeface="Chivo"/>
                <a:sym typeface="Chivo"/>
              </a:rPr>
              <a:t>VIVIAN CHEN | SHAWN LIANG</a:t>
            </a:r>
            <a:endParaRPr b="1">
              <a:latin typeface="Chivo"/>
              <a:ea typeface="Chivo"/>
              <a:cs typeface="Chivo"/>
              <a:sym typeface="Chivo"/>
            </a:endParaRPr>
          </a:p>
        </p:txBody>
      </p:sp>
      <p:pic>
        <p:nvPicPr>
          <p:cNvPr id="142" name="Google Shape;142;p13"/>
          <p:cNvPicPr preferRelativeResize="0"/>
          <p:nvPr/>
        </p:nvPicPr>
        <p:blipFill>
          <a:blip r:embed="rId3">
            <a:alphaModFix/>
          </a:blip>
          <a:stretch>
            <a:fillRect/>
          </a:stretch>
        </p:blipFill>
        <p:spPr>
          <a:xfrm>
            <a:off x="6408675" y="944800"/>
            <a:ext cx="2370224" cy="1580149"/>
          </a:xfrm>
          <a:prstGeom prst="rect">
            <a:avLst/>
          </a:prstGeom>
          <a:noFill/>
          <a:ln>
            <a:noFill/>
          </a:ln>
        </p:spPr>
      </p:pic>
      <p:pic>
        <p:nvPicPr>
          <p:cNvPr id="143" name="Google Shape;143;p13"/>
          <p:cNvPicPr preferRelativeResize="0"/>
          <p:nvPr/>
        </p:nvPicPr>
        <p:blipFill>
          <a:blip r:embed="rId4">
            <a:alphaModFix/>
          </a:blip>
          <a:stretch>
            <a:fillRect/>
          </a:stretch>
        </p:blipFill>
        <p:spPr>
          <a:xfrm>
            <a:off x="6506950" y="3832000"/>
            <a:ext cx="882600" cy="882600"/>
          </a:xfrm>
          <a:prstGeom prst="rect">
            <a:avLst/>
          </a:prstGeom>
          <a:noFill/>
          <a:ln>
            <a:noFill/>
          </a:ln>
        </p:spPr>
      </p:pic>
      <p:pic>
        <p:nvPicPr>
          <p:cNvPr id="144" name="Google Shape;144;p13"/>
          <p:cNvPicPr preferRelativeResize="0"/>
          <p:nvPr/>
        </p:nvPicPr>
        <p:blipFill>
          <a:blip r:embed="rId5">
            <a:alphaModFix/>
          </a:blip>
          <a:stretch>
            <a:fillRect/>
          </a:stretch>
        </p:blipFill>
        <p:spPr>
          <a:xfrm>
            <a:off x="7670750" y="3719225"/>
            <a:ext cx="1108150" cy="110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2"/>
          <p:cNvSpPr txBox="1"/>
          <p:nvPr>
            <p:ph idx="1" type="body"/>
          </p:nvPr>
        </p:nvSpPr>
        <p:spPr>
          <a:xfrm>
            <a:off x="3200375" y="1909300"/>
            <a:ext cx="2493600" cy="301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Highest Migration Into</a:t>
            </a:r>
            <a:endParaRPr b="1"/>
          </a:p>
          <a:p>
            <a:pPr indent="0" lvl="0" marL="0" rtl="0" algn="l">
              <a:spcBef>
                <a:spcPts val="600"/>
              </a:spcBef>
              <a:spcAft>
                <a:spcPts val="0"/>
              </a:spcAft>
              <a:buNone/>
            </a:pPr>
            <a:r>
              <a:rPr b="1" lang="en" sz="1300">
                <a:solidFill>
                  <a:srgbClr val="222222"/>
                </a:solidFill>
                <a:highlight>
                  <a:srgbClr val="FFFFFF"/>
                </a:highlight>
              </a:rPr>
              <a:t>Khomas, </a:t>
            </a:r>
            <a:r>
              <a:rPr lang="en" sz="1300">
                <a:solidFill>
                  <a:srgbClr val="222222"/>
                </a:solidFill>
                <a:highlight>
                  <a:srgbClr val="FFFFFF"/>
                </a:highlight>
              </a:rPr>
              <a:t>the capital region of Namibia</a:t>
            </a:r>
            <a:endParaRPr sz="1300">
              <a:solidFill>
                <a:srgbClr val="222222"/>
              </a:solidFill>
              <a:highlight>
                <a:srgbClr val="FFFFFF"/>
              </a:highlight>
            </a:endParaRPr>
          </a:p>
          <a:p>
            <a:pPr indent="0" lvl="0" marL="0" rtl="0" algn="l">
              <a:spcBef>
                <a:spcPts val="600"/>
              </a:spcBef>
              <a:spcAft>
                <a:spcPts val="0"/>
              </a:spcAft>
              <a:buNone/>
            </a:pPr>
            <a:r>
              <a:rPr b="1" lang="en" sz="1200">
                <a:solidFill>
                  <a:srgbClr val="222222"/>
                </a:solidFill>
                <a:highlight>
                  <a:srgbClr val="FFFFFF"/>
                </a:highlight>
              </a:rPr>
              <a:t>Khomas</a:t>
            </a:r>
            <a:r>
              <a:rPr lang="en" sz="1200">
                <a:solidFill>
                  <a:srgbClr val="222222"/>
                </a:solidFill>
                <a:highlight>
                  <a:srgbClr val="FFFFFF"/>
                </a:highlight>
              </a:rPr>
              <a:t> is one of the fourteen regions of Namibia. Its name refers to the </a:t>
            </a:r>
            <a:r>
              <a:rPr b="1" lang="en" sz="1200">
                <a:solidFill>
                  <a:srgbClr val="222222"/>
                </a:solidFill>
                <a:highlight>
                  <a:srgbClr val="FFFFFF"/>
                </a:highlight>
              </a:rPr>
              <a:t>Khomas </a:t>
            </a:r>
            <a:r>
              <a:rPr lang="en" sz="1200">
                <a:solidFill>
                  <a:srgbClr val="222222"/>
                </a:solidFill>
                <a:highlight>
                  <a:srgbClr val="FFFFFF"/>
                </a:highlight>
              </a:rPr>
              <a:t>Highland, a high plateau landscape that dominates this administrative unit. </a:t>
            </a:r>
            <a:r>
              <a:rPr b="1" lang="en" sz="1200">
                <a:solidFill>
                  <a:srgbClr val="222222"/>
                </a:solidFill>
                <a:highlight>
                  <a:srgbClr val="FFFFFF"/>
                </a:highlight>
              </a:rPr>
              <a:t>Khomas Is</a:t>
            </a:r>
            <a:r>
              <a:rPr lang="en" sz="1200">
                <a:solidFill>
                  <a:srgbClr val="222222"/>
                </a:solidFill>
                <a:highlight>
                  <a:srgbClr val="FFFFFF"/>
                </a:highlight>
              </a:rPr>
              <a:t> centered on the capital city Windhoek and provides for this reason superior transportation infrastructure.</a:t>
            </a:r>
            <a:endParaRPr sz="1300">
              <a:solidFill>
                <a:srgbClr val="222222"/>
              </a:solidFill>
              <a:highlight>
                <a:srgbClr val="FFFFFF"/>
              </a:highlight>
            </a:endParaRPr>
          </a:p>
        </p:txBody>
      </p:sp>
      <p:sp>
        <p:nvSpPr>
          <p:cNvPr id="250" name="Google Shape;250;p22"/>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Main Movements</a:t>
            </a:r>
            <a:endParaRPr/>
          </a:p>
        </p:txBody>
      </p:sp>
      <p:sp>
        <p:nvSpPr>
          <p:cNvPr id="251" name="Google Shape;251;p22"/>
          <p:cNvSpPr txBox="1"/>
          <p:nvPr>
            <p:ph idx="2" type="body"/>
          </p:nvPr>
        </p:nvSpPr>
        <p:spPr>
          <a:xfrm>
            <a:off x="6193205" y="1909300"/>
            <a:ext cx="2493600" cy="301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Highest Migration Out</a:t>
            </a:r>
            <a:endParaRPr b="1"/>
          </a:p>
          <a:p>
            <a:pPr indent="0" lvl="0" marL="0" rtl="0" algn="l">
              <a:spcBef>
                <a:spcPts val="600"/>
              </a:spcBef>
              <a:spcAft>
                <a:spcPts val="0"/>
              </a:spcAft>
              <a:buNone/>
            </a:pPr>
            <a:r>
              <a:rPr b="1" lang="en" sz="1300">
                <a:solidFill>
                  <a:srgbClr val="222222"/>
                </a:solidFill>
                <a:highlight>
                  <a:srgbClr val="FFFFFF"/>
                </a:highlight>
              </a:rPr>
              <a:t>Zambezi, </a:t>
            </a:r>
            <a:r>
              <a:rPr lang="en" sz="1300">
                <a:solidFill>
                  <a:srgbClr val="222222"/>
                </a:solidFill>
                <a:highlight>
                  <a:srgbClr val="FFFFFF"/>
                </a:highlight>
              </a:rPr>
              <a:t>region in the northeast of Namibia</a:t>
            </a:r>
            <a:endParaRPr sz="1300">
              <a:solidFill>
                <a:srgbClr val="222222"/>
              </a:solidFill>
              <a:highlight>
                <a:srgbClr val="FFFFFF"/>
              </a:highlight>
            </a:endParaRPr>
          </a:p>
          <a:p>
            <a:pPr indent="0" lvl="0" marL="0" rtl="0" algn="l">
              <a:spcBef>
                <a:spcPts val="600"/>
              </a:spcBef>
              <a:spcAft>
                <a:spcPts val="0"/>
              </a:spcAft>
              <a:buNone/>
            </a:pPr>
            <a:r>
              <a:t/>
            </a:r>
            <a:endParaRPr sz="1300">
              <a:solidFill>
                <a:srgbClr val="222222"/>
              </a:solidFill>
              <a:highlight>
                <a:srgbClr val="FFFFFF"/>
              </a:highlight>
            </a:endParaRPr>
          </a:p>
          <a:p>
            <a:pPr indent="0" lvl="0" marL="0" rtl="0" algn="l">
              <a:spcBef>
                <a:spcPts val="600"/>
              </a:spcBef>
              <a:spcAft>
                <a:spcPts val="0"/>
              </a:spcAft>
              <a:buNone/>
            </a:pPr>
            <a:r>
              <a:rPr b="1" lang="en" sz="1300">
                <a:solidFill>
                  <a:srgbClr val="222222"/>
                </a:solidFill>
                <a:highlight>
                  <a:srgbClr val="FFFFFF"/>
                </a:highlight>
              </a:rPr>
              <a:t>Zambezi </a:t>
            </a:r>
            <a:r>
              <a:rPr lang="en" sz="1300">
                <a:solidFill>
                  <a:srgbClr val="222222"/>
                </a:solidFill>
                <a:highlight>
                  <a:srgbClr val="FFFFFF"/>
                </a:highlight>
              </a:rPr>
              <a:t>is the fourth-longest river in Africa, the longest east-flowing river in Africa and the largest flowing into the Indian Ocean from Africa.</a:t>
            </a:r>
            <a:endParaRPr sz="1300">
              <a:solidFill>
                <a:srgbClr val="222222"/>
              </a:solidFill>
              <a:highlight>
                <a:srgbClr val="FFFFFF"/>
              </a:highlight>
            </a:endParaRPr>
          </a:p>
        </p:txBody>
      </p:sp>
      <p:sp>
        <p:nvSpPr>
          <p:cNvPr id="252" name="Google Shape;252;p2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53" name="Google Shape;253;p22"/>
          <p:cNvSpPr txBox="1"/>
          <p:nvPr/>
        </p:nvSpPr>
        <p:spPr>
          <a:xfrm>
            <a:off x="182800" y="2143500"/>
            <a:ext cx="2628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t/>
            </a:r>
            <a:endParaRPr sz="1100">
              <a:solidFill>
                <a:srgbClr val="2CA388"/>
              </a:solidFill>
              <a:latin typeface="Chivo"/>
              <a:ea typeface="Chivo"/>
              <a:cs typeface="Chivo"/>
              <a:sym typeface="Chivo"/>
            </a:endParaRPr>
          </a:p>
          <a:p>
            <a:pPr indent="0" lvl="0" marL="0" rtl="0" algn="l">
              <a:lnSpc>
                <a:spcPct val="115000"/>
              </a:lnSpc>
              <a:spcBef>
                <a:spcPts val="1000"/>
              </a:spcBef>
              <a:spcAft>
                <a:spcPts val="0"/>
              </a:spcAft>
              <a:buClr>
                <a:schemeClr val="dk1"/>
              </a:buClr>
              <a:buSzPts val="1100"/>
              <a:buFont typeface="Arial"/>
              <a:buNone/>
            </a:pPr>
            <a:r>
              <a:rPr lang="en" sz="1100">
                <a:solidFill>
                  <a:srgbClr val="2CA388"/>
                </a:solidFill>
                <a:highlight>
                  <a:srgbClr val="FFFFFF"/>
                </a:highlight>
                <a:latin typeface="Chivo"/>
                <a:ea typeface="Chivo"/>
                <a:cs typeface="Chivo"/>
                <a:sym typeface="Chivo"/>
              </a:rPr>
              <a:t>According to the 2011 Namibia population and housing census (Namibia Statistics Agency, </a:t>
            </a:r>
            <a:r>
              <a:rPr lang="en" sz="1100" u="sng">
                <a:solidFill>
                  <a:srgbClr val="2CA388"/>
                </a:solidFill>
                <a:highlight>
                  <a:srgbClr val="FFFFFF"/>
                </a:highlight>
                <a:latin typeface="Chivo"/>
                <a:ea typeface="Chivo"/>
                <a:cs typeface="Chivo"/>
                <a:sym typeface="Chivo"/>
                <a:hlinkClick r:id="rId3"/>
              </a:rPr>
              <a:t>2015</a:t>
            </a:r>
            <a:r>
              <a:rPr lang="en" sz="1100">
                <a:solidFill>
                  <a:srgbClr val="2CA388"/>
                </a:solidFill>
                <a:highlight>
                  <a:srgbClr val="FFFFFF"/>
                </a:highlight>
                <a:latin typeface="Chivo"/>
                <a:ea typeface="Chivo"/>
                <a:cs typeface="Chivo"/>
                <a:sym typeface="Chivo"/>
              </a:rPr>
              <a:t>), a total of</a:t>
            </a:r>
            <a:r>
              <a:rPr b="1" lang="en" sz="1100">
                <a:solidFill>
                  <a:srgbClr val="2CA388"/>
                </a:solidFill>
                <a:highlight>
                  <a:srgbClr val="FFFFFF"/>
                </a:highlight>
                <a:latin typeface="Chivo"/>
                <a:ea typeface="Chivo"/>
                <a:cs typeface="Chivo"/>
                <a:sym typeface="Chivo"/>
              </a:rPr>
              <a:t> 40,867</a:t>
            </a:r>
            <a:r>
              <a:rPr lang="en" sz="1100">
                <a:solidFill>
                  <a:srgbClr val="2CA388"/>
                </a:solidFill>
                <a:highlight>
                  <a:srgbClr val="FFFFFF"/>
                </a:highlight>
                <a:latin typeface="Chivo"/>
                <a:ea typeface="Chivo"/>
                <a:cs typeface="Chivo"/>
                <a:sym typeface="Chivo"/>
              </a:rPr>
              <a:t> Namibian (2.0% of </a:t>
            </a:r>
            <a:r>
              <a:rPr b="1" lang="en" sz="1100">
                <a:solidFill>
                  <a:srgbClr val="2CA388"/>
                </a:solidFill>
                <a:highlight>
                  <a:srgbClr val="FFFFFF"/>
                </a:highlight>
                <a:latin typeface="Chivo"/>
                <a:ea typeface="Chivo"/>
                <a:cs typeface="Chivo"/>
                <a:sym typeface="Chivo"/>
              </a:rPr>
              <a:t>2,013,671 </a:t>
            </a:r>
            <a:r>
              <a:rPr lang="en" sz="1100">
                <a:solidFill>
                  <a:srgbClr val="2CA388"/>
                </a:solidFill>
                <a:highlight>
                  <a:srgbClr val="FFFFFF"/>
                </a:highlight>
                <a:latin typeface="Chivo"/>
                <a:ea typeface="Chivo"/>
                <a:cs typeface="Chivo"/>
                <a:sym typeface="Chivo"/>
              </a:rPr>
              <a:t>people) migrated by changing their places of residence between regions in Namibia over the one-year period prior to the census in August 2011,</a:t>
            </a:r>
            <a:endParaRPr sz="1100">
              <a:solidFill>
                <a:srgbClr val="2CA388"/>
              </a:solidFill>
              <a:latin typeface="Chivo"/>
              <a:ea typeface="Chivo"/>
              <a:cs typeface="Chivo"/>
              <a:sym typeface="Chivo"/>
            </a:endParaRPr>
          </a:p>
          <a:p>
            <a:pPr indent="0" lvl="0" marL="0" rtl="0" algn="l">
              <a:lnSpc>
                <a:spcPct val="115000"/>
              </a:lnSpc>
              <a:spcBef>
                <a:spcPts val="1000"/>
              </a:spcBef>
              <a:spcAft>
                <a:spcPts val="0"/>
              </a:spcAft>
              <a:buClr>
                <a:schemeClr val="dk1"/>
              </a:buClr>
              <a:buSzPts val="1100"/>
              <a:buFont typeface="Arial"/>
              <a:buNone/>
            </a:pPr>
            <a:r>
              <a:t/>
            </a:r>
            <a:endParaRPr b="1" sz="1000">
              <a:solidFill>
                <a:srgbClr val="2CA388"/>
              </a:solidFill>
              <a:latin typeface="Chivo"/>
              <a:ea typeface="Chivo"/>
              <a:cs typeface="Chivo"/>
              <a:sym typeface="Chivo"/>
            </a:endParaRPr>
          </a:p>
          <a:p>
            <a:pPr indent="0" lvl="0" marL="0" rtl="0" algn="l">
              <a:spcBef>
                <a:spcPts val="1000"/>
              </a:spcBef>
              <a:spcAft>
                <a:spcPts val="0"/>
              </a:spcAft>
              <a:buNone/>
            </a:pPr>
            <a:r>
              <a:t/>
            </a:r>
            <a:endParaRPr sz="1300">
              <a:solidFill>
                <a:srgbClr val="222222"/>
              </a:solidFill>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they look like</a:t>
            </a:r>
            <a:endParaRPr/>
          </a:p>
        </p:txBody>
      </p:sp>
      <p:pic>
        <p:nvPicPr>
          <p:cNvPr id="259" name="Google Shape;259;p23"/>
          <p:cNvPicPr preferRelativeResize="0"/>
          <p:nvPr/>
        </p:nvPicPr>
        <p:blipFill>
          <a:blip r:embed="rId3">
            <a:alphaModFix/>
          </a:blip>
          <a:stretch>
            <a:fillRect/>
          </a:stretch>
        </p:blipFill>
        <p:spPr>
          <a:xfrm>
            <a:off x="457198" y="234975"/>
            <a:ext cx="7763176" cy="4515750"/>
          </a:xfrm>
          <a:prstGeom prst="rect">
            <a:avLst/>
          </a:prstGeom>
          <a:noFill/>
          <a:ln>
            <a:noFill/>
          </a:ln>
        </p:spPr>
      </p:pic>
      <p:pic>
        <p:nvPicPr>
          <p:cNvPr id="260" name="Google Shape;260;p23"/>
          <p:cNvPicPr preferRelativeResize="0"/>
          <p:nvPr/>
        </p:nvPicPr>
        <p:blipFill>
          <a:blip r:embed="rId4">
            <a:alphaModFix/>
          </a:blip>
          <a:stretch>
            <a:fillRect/>
          </a:stretch>
        </p:blipFill>
        <p:spPr>
          <a:xfrm>
            <a:off x="2153675" y="1106350"/>
            <a:ext cx="6797773" cy="39541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4"/>
          <p:cNvSpPr txBox="1"/>
          <p:nvPr>
            <p:ph idx="4294967295" type="ctrTitle"/>
          </p:nvPr>
        </p:nvSpPr>
        <p:spPr>
          <a:xfrm>
            <a:off x="503325" y="2122450"/>
            <a:ext cx="7201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chemeClr val="lt1"/>
                </a:solidFill>
              </a:rPr>
              <a:t>Data Visualization</a:t>
            </a:r>
            <a:endParaRPr sz="6000"/>
          </a:p>
        </p:txBody>
      </p:sp>
      <p:sp>
        <p:nvSpPr>
          <p:cNvPr id="266" name="Google Shape;266;p24"/>
          <p:cNvSpPr txBox="1"/>
          <p:nvPr>
            <p:ph idx="4294967295" type="subTitle"/>
          </p:nvPr>
        </p:nvSpPr>
        <p:spPr>
          <a:xfrm>
            <a:off x="503325" y="3129300"/>
            <a:ext cx="723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rgbClr val="FFFFFF"/>
                </a:solidFill>
              </a:rPr>
              <a:t>The following images are made from Circos and Mathematica </a:t>
            </a:r>
            <a:endParaRPr sz="1800">
              <a:solidFill>
                <a:srgbClr val="FFFFFF"/>
              </a:solidFill>
            </a:endParaRPr>
          </a:p>
        </p:txBody>
      </p:sp>
      <p:sp>
        <p:nvSpPr>
          <p:cNvPr id="267" name="Google Shape;267;p24"/>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4"/>
          <p:cNvGrpSpPr/>
          <p:nvPr/>
        </p:nvGrpSpPr>
        <p:grpSpPr>
          <a:xfrm>
            <a:off x="7218453" y="725678"/>
            <a:ext cx="1216091" cy="1216410"/>
            <a:chOff x="6654650" y="3665275"/>
            <a:chExt cx="409100" cy="409125"/>
          </a:xfrm>
        </p:grpSpPr>
        <p:sp>
          <p:nvSpPr>
            <p:cNvPr id="269" name="Google Shape;269;p2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24"/>
          <p:cNvGrpSpPr/>
          <p:nvPr/>
        </p:nvGrpSpPr>
        <p:grpSpPr>
          <a:xfrm rot="1056970">
            <a:off x="6046093" y="1682069"/>
            <a:ext cx="803433" cy="803550"/>
            <a:chOff x="570875" y="4322250"/>
            <a:chExt cx="443300" cy="443325"/>
          </a:xfrm>
        </p:grpSpPr>
        <p:sp>
          <p:nvSpPr>
            <p:cNvPr id="272" name="Google Shape;272;p2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24"/>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alpha val="11764"/>
              </a:srgbClr>
            </a:gs>
            <a:gs pos="100000">
              <a:srgbClr val="FFFFFF">
                <a:alpha val="4705"/>
              </a:srgbClr>
            </a:gs>
          </a:gsLst>
          <a:lin ang="598168" scaled="0"/>
        </a:gradFill>
      </p:bgPr>
    </p:bg>
    <p:spTree>
      <p:nvGrpSpPr>
        <p:cNvPr id="284" name="Shape 284"/>
        <p:cNvGrpSpPr/>
        <p:nvPr/>
      </p:nvGrpSpPr>
      <p:grpSpPr>
        <a:xfrm>
          <a:off x="0" y="0"/>
          <a:ext cx="0" cy="0"/>
          <a:chOff x="0" y="0"/>
          <a:chExt cx="0" cy="0"/>
        </a:xfrm>
      </p:grpSpPr>
      <p:sp>
        <p:nvSpPr>
          <p:cNvPr id="285" name="Google Shape;285;p25"/>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6" name="Google Shape;286;p25"/>
          <p:cNvSpPr txBox="1"/>
          <p:nvPr>
            <p:ph idx="2" type="body"/>
          </p:nvPr>
        </p:nvSpPr>
        <p:spPr>
          <a:xfrm>
            <a:off x="3290238" y="2383150"/>
            <a:ext cx="2563500" cy="221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287" name="Google Shape;287;p2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88" name="Google Shape;288;p25"/>
          <p:cNvPicPr preferRelativeResize="0"/>
          <p:nvPr/>
        </p:nvPicPr>
        <p:blipFill>
          <a:blip r:embed="rId3">
            <a:alphaModFix/>
          </a:blip>
          <a:stretch>
            <a:fillRect/>
          </a:stretch>
        </p:blipFill>
        <p:spPr>
          <a:xfrm rot="5400000">
            <a:off x="1954148" y="-1672575"/>
            <a:ext cx="5614051" cy="8488652"/>
          </a:xfrm>
          <a:prstGeom prst="rect">
            <a:avLst/>
          </a:prstGeom>
          <a:noFill/>
          <a:ln>
            <a:noFill/>
          </a:ln>
        </p:spPr>
      </p:pic>
      <p:sp>
        <p:nvSpPr>
          <p:cNvPr id="289" name="Google Shape;289;p25"/>
          <p:cNvSpPr txBox="1"/>
          <p:nvPr/>
        </p:nvSpPr>
        <p:spPr>
          <a:xfrm>
            <a:off x="800625" y="389775"/>
            <a:ext cx="16962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hivo"/>
                <a:ea typeface="Chivo"/>
                <a:cs typeface="Chivo"/>
                <a:sym typeface="Chivo"/>
              </a:rPr>
              <a:t>[2]</a:t>
            </a:r>
            <a:endParaRPr>
              <a:latin typeface="Chivo"/>
              <a:ea typeface="Chivo"/>
              <a:cs typeface="Chivo"/>
              <a:sym typeface="Chiv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Figure from Article [1]</a:t>
            </a:r>
            <a:endParaRPr/>
          </a:p>
        </p:txBody>
      </p:sp>
      <p:sp>
        <p:nvSpPr>
          <p:cNvPr id="295" name="Google Shape;295;p26"/>
          <p:cNvSpPr txBox="1"/>
          <p:nvPr>
            <p:ph idx="1" type="body"/>
          </p:nvPr>
        </p:nvSpPr>
        <p:spPr>
          <a:xfrm>
            <a:off x="448675" y="3353925"/>
            <a:ext cx="4392300" cy="2219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b="1" sz="1800">
              <a:solidFill>
                <a:srgbClr val="A6D683"/>
              </a:solidFill>
              <a:latin typeface="Roboto Slab"/>
              <a:ea typeface="Roboto Slab"/>
              <a:cs typeface="Roboto Slab"/>
              <a:sym typeface="Roboto Slab"/>
            </a:endParaRPr>
          </a:p>
          <a:p>
            <a:pPr indent="0" lvl="0" marL="0" rtl="0" algn="l">
              <a:lnSpc>
                <a:spcPct val="100000"/>
              </a:lnSpc>
              <a:spcBef>
                <a:spcPts val="0"/>
              </a:spcBef>
              <a:spcAft>
                <a:spcPts val="0"/>
              </a:spcAft>
              <a:buClr>
                <a:schemeClr val="dk1"/>
              </a:buClr>
              <a:buSzPts val="1100"/>
              <a:buFont typeface="Arial"/>
              <a:buNone/>
            </a:pPr>
            <a:r>
              <a:rPr b="1" lang="en" sz="1800">
                <a:solidFill>
                  <a:srgbClr val="A6D683"/>
                </a:solidFill>
                <a:latin typeface="Roboto Slab"/>
                <a:ea typeface="Roboto Slab"/>
                <a:cs typeface="Roboto Slab"/>
                <a:sym typeface="Roboto Slab"/>
              </a:rPr>
              <a:t>Short-term Migration from Region to Region in Namibia in 2011</a:t>
            </a:r>
            <a:endParaRPr b="1" sz="1800">
              <a:solidFill>
                <a:srgbClr val="A6D683"/>
              </a:solidFill>
              <a:latin typeface="Roboto Slab"/>
              <a:ea typeface="Roboto Slab"/>
              <a:cs typeface="Roboto Slab"/>
              <a:sym typeface="Roboto Slab"/>
            </a:endParaRPr>
          </a:p>
          <a:p>
            <a:pPr indent="0" lvl="0" marL="0" rtl="0" algn="l">
              <a:spcBef>
                <a:spcPts val="600"/>
              </a:spcBef>
              <a:spcAft>
                <a:spcPts val="0"/>
              </a:spcAft>
              <a:buNone/>
            </a:pPr>
            <a:r>
              <a:t/>
            </a:r>
            <a:endParaRPr/>
          </a:p>
        </p:txBody>
      </p:sp>
      <p:sp>
        <p:nvSpPr>
          <p:cNvPr id="296" name="Google Shape;296;p26"/>
          <p:cNvSpPr txBox="1"/>
          <p:nvPr>
            <p:ph idx="3" type="body"/>
          </p:nvPr>
        </p:nvSpPr>
        <p:spPr>
          <a:xfrm>
            <a:off x="6123300" y="2383150"/>
            <a:ext cx="2563500" cy="221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297" name="Google Shape;297;p26"/>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98" name="Google Shape;298;p26"/>
          <p:cNvPicPr preferRelativeResize="0"/>
          <p:nvPr/>
        </p:nvPicPr>
        <p:blipFill rotWithShape="1">
          <a:blip r:embed="rId3">
            <a:alphaModFix/>
          </a:blip>
          <a:srcRect b="0" l="0" r="3213" t="0"/>
          <a:stretch/>
        </p:blipFill>
        <p:spPr>
          <a:xfrm>
            <a:off x="5139575" y="1254975"/>
            <a:ext cx="3917225" cy="3888525"/>
          </a:xfrm>
          <a:prstGeom prst="rect">
            <a:avLst/>
          </a:prstGeom>
          <a:noFill/>
          <a:ln>
            <a:noFill/>
          </a:ln>
        </p:spPr>
      </p:pic>
      <p:sp>
        <p:nvSpPr>
          <p:cNvPr id="299" name="Google Shape;299;p26"/>
          <p:cNvSpPr txBox="1"/>
          <p:nvPr>
            <p:ph idx="4294967295" type="subTitle"/>
          </p:nvPr>
        </p:nvSpPr>
        <p:spPr>
          <a:xfrm>
            <a:off x="303925" y="3038450"/>
            <a:ext cx="1105500" cy="463200"/>
          </a:xfrm>
          <a:prstGeom prst="rect">
            <a:avLst/>
          </a:prstGeom>
        </p:spPr>
        <p:txBody>
          <a:bodyPr anchorCtr="0" anchor="t" bIns="0" lIns="0" spcFirstLastPara="1" rIns="0" wrap="square" tIns="0">
            <a:noAutofit/>
          </a:bodyPr>
          <a:lstStyle/>
          <a:p>
            <a:pPr indent="0" lvl="0" marL="0" rtl="0" algn="r">
              <a:spcBef>
                <a:spcPts val="600"/>
              </a:spcBef>
              <a:spcAft>
                <a:spcPts val="0"/>
              </a:spcAft>
              <a:buNone/>
            </a:pPr>
            <a:r>
              <a:rPr lang="en" sz="1800"/>
              <a:t>Figure 1.</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7"/>
          <p:cNvSpPr txBox="1"/>
          <p:nvPr>
            <p:ph idx="4294967295" type="ctrTitle"/>
          </p:nvPr>
        </p:nvSpPr>
        <p:spPr>
          <a:xfrm>
            <a:off x="419875" y="3307075"/>
            <a:ext cx="40962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solidFill>
                  <a:srgbClr val="A6D683"/>
                </a:solidFill>
              </a:rPr>
              <a:t>Short-term</a:t>
            </a:r>
            <a:r>
              <a:rPr lang="en" sz="1800">
                <a:solidFill>
                  <a:srgbClr val="A6D683"/>
                </a:solidFill>
              </a:rPr>
              <a:t> Migration from Region to Region in Namibia in 2011</a:t>
            </a:r>
            <a:endParaRPr sz="1800">
              <a:solidFill>
                <a:srgbClr val="A6D683"/>
              </a:solidFill>
            </a:endParaRPr>
          </a:p>
        </p:txBody>
      </p:sp>
      <p:sp>
        <p:nvSpPr>
          <p:cNvPr id="305" name="Google Shape;305;p27"/>
          <p:cNvSpPr txBox="1"/>
          <p:nvPr>
            <p:ph idx="4294967295" type="subTitle"/>
          </p:nvPr>
        </p:nvSpPr>
        <p:spPr>
          <a:xfrm>
            <a:off x="351750" y="2956675"/>
            <a:ext cx="11055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lang="en" sz="1800"/>
              <a:t>Figure 2.</a:t>
            </a:r>
            <a:endParaRPr sz="1800"/>
          </a:p>
        </p:txBody>
      </p:sp>
      <p:sp>
        <p:nvSpPr>
          <p:cNvPr id="306" name="Google Shape;306;p2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07" name="Google Shape;307;p27"/>
          <p:cNvPicPr preferRelativeResize="0"/>
          <p:nvPr/>
        </p:nvPicPr>
        <p:blipFill>
          <a:blip r:embed="rId3">
            <a:alphaModFix/>
          </a:blip>
          <a:stretch>
            <a:fillRect/>
          </a:stretch>
        </p:blipFill>
        <p:spPr>
          <a:xfrm>
            <a:off x="4280275" y="402575"/>
            <a:ext cx="4740925" cy="4740925"/>
          </a:xfrm>
          <a:prstGeom prst="rect">
            <a:avLst/>
          </a:prstGeom>
          <a:noFill/>
          <a:ln>
            <a:noFill/>
          </a:ln>
        </p:spPr>
      </p:pic>
      <p:sp>
        <p:nvSpPr>
          <p:cNvPr id="308" name="Google Shape;308;p27"/>
          <p:cNvSpPr txBox="1"/>
          <p:nvPr/>
        </p:nvSpPr>
        <p:spPr>
          <a:xfrm>
            <a:off x="136950" y="170825"/>
            <a:ext cx="42804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Roboto Slab"/>
                <a:ea typeface="Roboto Slab"/>
                <a:cs typeface="Roboto Slab"/>
                <a:sym typeface="Roboto Slab"/>
              </a:rPr>
              <a:t>Recreated Image</a:t>
            </a:r>
            <a:endParaRPr b="1" sz="3200">
              <a:solidFill>
                <a:schemeClr val="lt1"/>
              </a:solidFill>
              <a:latin typeface="Roboto Slab"/>
              <a:ea typeface="Roboto Slab"/>
              <a:cs typeface="Roboto Slab"/>
              <a:sym typeface="Roboto Slab"/>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314" name="Google Shape;314;p28"/>
          <p:cNvSpPr txBox="1"/>
          <p:nvPr/>
        </p:nvSpPr>
        <p:spPr>
          <a:xfrm>
            <a:off x="311825" y="2784975"/>
            <a:ext cx="1208700" cy="114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800">
                <a:solidFill>
                  <a:srgbClr val="00001A"/>
                </a:solidFill>
                <a:latin typeface="Chivo"/>
                <a:ea typeface="Chivo"/>
                <a:cs typeface="Chivo"/>
                <a:sym typeface="Chivo"/>
              </a:rPr>
              <a:t>Figure 3.</a:t>
            </a:r>
            <a:endParaRPr/>
          </a:p>
        </p:txBody>
      </p:sp>
      <p:sp>
        <p:nvSpPr>
          <p:cNvPr id="315" name="Google Shape;315;p28"/>
          <p:cNvSpPr txBox="1"/>
          <p:nvPr/>
        </p:nvSpPr>
        <p:spPr>
          <a:xfrm>
            <a:off x="319275" y="3250725"/>
            <a:ext cx="4070400" cy="243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A6D683"/>
                </a:solidFill>
                <a:latin typeface="Roboto Slab"/>
                <a:ea typeface="Roboto Slab"/>
                <a:cs typeface="Roboto Slab"/>
                <a:sym typeface="Roboto Slab"/>
              </a:rPr>
              <a:t>Short-term Migration from Region to Region in Namibia in 2011</a:t>
            </a:r>
            <a:endParaRPr b="1" sz="1800">
              <a:solidFill>
                <a:srgbClr val="A6D683"/>
              </a:solidFill>
              <a:latin typeface="Roboto Slab"/>
              <a:ea typeface="Roboto Slab"/>
              <a:cs typeface="Roboto Slab"/>
              <a:sym typeface="Roboto Slab"/>
            </a:endParaRPr>
          </a:p>
        </p:txBody>
      </p:sp>
      <p:pic>
        <p:nvPicPr>
          <p:cNvPr id="316" name="Google Shape;316;p28"/>
          <p:cNvPicPr preferRelativeResize="0"/>
          <p:nvPr/>
        </p:nvPicPr>
        <p:blipFill>
          <a:blip r:embed="rId3">
            <a:alphaModFix/>
          </a:blip>
          <a:stretch>
            <a:fillRect/>
          </a:stretch>
        </p:blipFill>
        <p:spPr>
          <a:xfrm>
            <a:off x="4668375" y="877225"/>
            <a:ext cx="4070400" cy="366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alpha val="11764"/>
              </a:srgbClr>
            </a:gs>
            <a:gs pos="100000">
              <a:srgbClr val="FFFFFF">
                <a:alpha val="4705"/>
              </a:srgbClr>
            </a:gs>
          </a:gsLst>
          <a:lin ang="598168" scaled="0"/>
        </a:gradFill>
      </p:bgPr>
    </p:bg>
    <p:spTree>
      <p:nvGrpSpPr>
        <p:cNvPr id="320" name="Shape 320"/>
        <p:cNvGrpSpPr/>
        <p:nvPr/>
      </p:nvGrpSpPr>
      <p:grpSpPr>
        <a:xfrm>
          <a:off x="0" y="0"/>
          <a:ext cx="0" cy="0"/>
          <a:chOff x="0" y="0"/>
          <a:chExt cx="0" cy="0"/>
        </a:xfrm>
      </p:grpSpPr>
      <p:sp>
        <p:nvSpPr>
          <p:cNvPr id="321" name="Google Shape;321;p29"/>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322" name="Google Shape;322;p29"/>
          <p:cNvSpPr txBox="1"/>
          <p:nvPr>
            <p:ph idx="2" type="body"/>
          </p:nvPr>
        </p:nvSpPr>
        <p:spPr>
          <a:xfrm>
            <a:off x="3290238" y="2383150"/>
            <a:ext cx="2563500" cy="221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t/>
            </a:r>
            <a:endParaRPr/>
          </a:p>
        </p:txBody>
      </p:sp>
      <p:sp>
        <p:nvSpPr>
          <p:cNvPr id="323" name="Google Shape;323;p2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24" name="Google Shape;324;p29"/>
          <p:cNvPicPr preferRelativeResize="0"/>
          <p:nvPr/>
        </p:nvPicPr>
        <p:blipFill>
          <a:blip r:embed="rId3">
            <a:alphaModFix/>
          </a:blip>
          <a:stretch>
            <a:fillRect/>
          </a:stretch>
        </p:blipFill>
        <p:spPr>
          <a:xfrm rot="5400000">
            <a:off x="2082799" y="-1269625"/>
            <a:ext cx="5396951" cy="7936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0"/>
          <p:cNvSpPr txBox="1"/>
          <p:nvPr>
            <p:ph idx="4294967295" type="ctrTitle"/>
          </p:nvPr>
        </p:nvSpPr>
        <p:spPr>
          <a:xfrm>
            <a:off x="328625" y="3425000"/>
            <a:ext cx="4096200" cy="894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solidFill>
                  <a:srgbClr val="A6D683"/>
                </a:solidFill>
              </a:rPr>
              <a:t>Lifetime Migration from Region to Region in Namibia in 2011</a:t>
            </a:r>
            <a:endParaRPr sz="1800">
              <a:solidFill>
                <a:srgbClr val="A6D683"/>
              </a:solidFill>
            </a:endParaRPr>
          </a:p>
        </p:txBody>
      </p:sp>
      <p:sp>
        <p:nvSpPr>
          <p:cNvPr id="330" name="Google Shape;330;p30"/>
          <p:cNvSpPr txBox="1"/>
          <p:nvPr>
            <p:ph idx="4294967295" type="subTitle"/>
          </p:nvPr>
        </p:nvSpPr>
        <p:spPr>
          <a:xfrm>
            <a:off x="259225" y="3072338"/>
            <a:ext cx="1105500" cy="463200"/>
          </a:xfrm>
          <a:prstGeom prst="rect">
            <a:avLst/>
          </a:prstGeom>
        </p:spPr>
        <p:txBody>
          <a:bodyPr anchorCtr="0" anchor="t" bIns="0" lIns="0" spcFirstLastPara="1" rIns="0" wrap="square" tIns="0">
            <a:noAutofit/>
          </a:bodyPr>
          <a:lstStyle/>
          <a:p>
            <a:pPr indent="0" lvl="0" marL="0" rtl="0" algn="ctr">
              <a:spcBef>
                <a:spcPts val="600"/>
              </a:spcBef>
              <a:spcAft>
                <a:spcPts val="0"/>
              </a:spcAft>
              <a:buClr>
                <a:schemeClr val="dk1"/>
              </a:buClr>
              <a:buSzPts val="1100"/>
              <a:buFont typeface="Arial"/>
              <a:buNone/>
            </a:pPr>
            <a:r>
              <a:rPr lang="en" sz="1800"/>
              <a:t>Figure 4.</a:t>
            </a:r>
            <a:endParaRPr sz="1800"/>
          </a:p>
          <a:p>
            <a:pPr indent="0" lvl="0" marL="0" rtl="0" algn="r">
              <a:spcBef>
                <a:spcPts val="600"/>
              </a:spcBef>
              <a:spcAft>
                <a:spcPts val="0"/>
              </a:spcAft>
              <a:buNone/>
            </a:pPr>
            <a:r>
              <a:t/>
            </a:r>
            <a:endParaRPr sz="1800"/>
          </a:p>
        </p:txBody>
      </p:sp>
      <p:sp>
        <p:nvSpPr>
          <p:cNvPr id="331" name="Google Shape;331;p3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332" name="Google Shape;332;p30"/>
          <p:cNvPicPr preferRelativeResize="0"/>
          <p:nvPr/>
        </p:nvPicPr>
        <p:blipFill>
          <a:blip r:embed="rId3">
            <a:alphaModFix/>
          </a:blip>
          <a:stretch>
            <a:fillRect/>
          </a:stretch>
        </p:blipFill>
        <p:spPr>
          <a:xfrm>
            <a:off x="4060425" y="390275"/>
            <a:ext cx="4694775" cy="4694775"/>
          </a:xfrm>
          <a:prstGeom prst="rect">
            <a:avLst/>
          </a:prstGeom>
          <a:noFill/>
          <a:ln>
            <a:noFill/>
          </a:ln>
        </p:spPr>
      </p:pic>
      <p:sp>
        <p:nvSpPr>
          <p:cNvPr id="333" name="Google Shape;333;p30"/>
          <p:cNvSpPr txBox="1"/>
          <p:nvPr>
            <p:ph idx="4294967295" type="title"/>
          </p:nvPr>
        </p:nvSpPr>
        <p:spPr>
          <a:xfrm>
            <a:off x="500525" y="0"/>
            <a:ext cx="4405500" cy="122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Recreated Image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31"/>
          <p:cNvSpPr txBox="1"/>
          <p:nvPr>
            <p:ph idx="4294967295" type="ctrTitle"/>
          </p:nvPr>
        </p:nvSpPr>
        <p:spPr>
          <a:xfrm>
            <a:off x="503325" y="2258413"/>
            <a:ext cx="79887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chemeClr val="lt1"/>
                </a:solidFill>
              </a:rPr>
              <a:t>Details of the Dataset</a:t>
            </a:r>
            <a:endParaRPr sz="6000"/>
          </a:p>
        </p:txBody>
      </p:sp>
      <p:sp>
        <p:nvSpPr>
          <p:cNvPr id="339" name="Google Shape;339;p31"/>
          <p:cNvSpPr txBox="1"/>
          <p:nvPr>
            <p:ph idx="4294967295" type="subTitle"/>
          </p:nvPr>
        </p:nvSpPr>
        <p:spPr>
          <a:xfrm>
            <a:off x="503325" y="3238839"/>
            <a:ext cx="5486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rgbClr val="FFFFFF"/>
                </a:solidFill>
              </a:rPr>
              <a:t>What are some existing biases we have found? </a:t>
            </a:r>
            <a:endParaRPr sz="1800">
              <a:solidFill>
                <a:srgbClr val="FFFFFF"/>
              </a:solidFill>
            </a:endParaRPr>
          </a:p>
          <a:p>
            <a:pPr indent="0" lvl="0" marL="0" rtl="0" algn="l">
              <a:spcBef>
                <a:spcPts val="600"/>
              </a:spcBef>
              <a:spcAft>
                <a:spcPts val="0"/>
              </a:spcAft>
              <a:buNone/>
            </a:pPr>
            <a:r>
              <a:t/>
            </a:r>
            <a:endParaRPr sz="1800">
              <a:solidFill>
                <a:srgbClr val="FFFFFF"/>
              </a:solidFill>
            </a:endParaRPr>
          </a:p>
        </p:txBody>
      </p:sp>
      <p:sp>
        <p:nvSpPr>
          <p:cNvPr id="340" name="Google Shape;340;p31"/>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1"/>
          <p:cNvGrpSpPr/>
          <p:nvPr/>
        </p:nvGrpSpPr>
        <p:grpSpPr>
          <a:xfrm>
            <a:off x="7218453" y="725678"/>
            <a:ext cx="1216091" cy="1216410"/>
            <a:chOff x="6654650" y="3665275"/>
            <a:chExt cx="409100" cy="409125"/>
          </a:xfrm>
        </p:grpSpPr>
        <p:sp>
          <p:nvSpPr>
            <p:cNvPr id="342" name="Google Shape;342;p31"/>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1"/>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1"/>
          <p:cNvGrpSpPr/>
          <p:nvPr/>
        </p:nvGrpSpPr>
        <p:grpSpPr>
          <a:xfrm rot="1056970">
            <a:off x="6046093" y="1682069"/>
            <a:ext cx="803433" cy="803550"/>
            <a:chOff x="570875" y="4322250"/>
            <a:chExt cx="443300" cy="443325"/>
          </a:xfrm>
        </p:grpSpPr>
        <p:sp>
          <p:nvSpPr>
            <p:cNvPr id="345" name="Google Shape;345;p31"/>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1"/>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4"/>
          <p:cNvSpPr/>
          <p:nvPr/>
        </p:nvSpPr>
        <p:spPr>
          <a:xfrm>
            <a:off x="457200" y="762771"/>
            <a:ext cx="8229600" cy="392040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000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4"/>
          <p:cNvSpPr txBox="1"/>
          <p:nvPr>
            <p:ph idx="4294967295" type="title"/>
          </p:nvPr>
        </p:nvSpPr>
        <p:spPr>
          <a:xfrm>
            <a:off x="457200" y="-100"/>
            <a:ext cx="5356500" cy="624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400"/>
              <a:t>First of all, where is Namibia? </a:t>
            </a:r>
            <a:endParaRPr sz="2400"/>
          </a:p>
        </p:txBody>
      </p:sp>
      <p:sp>
        <p:nvSpPr>
          <p:cNvPr id="151" name="Google Shape;151;p14"/>
          <p:cNvSpPr/>
          <p:nvPr/>
        </p:nvSpPr>
        <p:spPr>
          <a:xfrm>
            <a:off x="4189524" y="3217525"/>
            <a:ext cx="962400" cy="392700"/>
          </a:xfrm>
          <a:prstGeom prst="wedgeRectCallout">
            <a:avLst>
              <a:gd fmla="val -21428" name="adj1"/>
              <a:gd fmla="val 84287" name="adj2"/>
            </a:avLst>
          </a:pr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1A"/>
                </a:solidFill>
                <a:latin typeface="Chivo"/>
                <a:ea typeface="Chivo"/>
                <a:cs typeface="Chivo"/>
                <a:sym typeface="Chivo"/>
              </a:rPr>
              <a:t>Namibia</a:t>
            </a:r>
            <a:endParaRPr>
              <a:solidFill>
                <a:srgbClr val="00001A"/>
              </a:solidFill>
              <a:latin typeface="Chivo"/>
              <a:ea typeface="Chivo"/>
              <a:cs typeface="Chivo"/>
              <a:sym typeface="Chivo"/>
            </a:endParaRPr>
          </a:p>
        </p:txBody>
      </p:sp>
      <p:sp>
        <p:nvSpPr>
          <p:cNvPr id="152" name="Google Shape;152;p1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153" name="Google Shape;153;p14"/>
          <p:cNvSpPr/>
          <p:nvPr/>
        </p:nvSpPr>
        <p:spPr>
          <a:xfrm>
            <a:off x="1118775" y="2059000"/>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4"/>
          <p:cNvSpPr/>
          <p:nvPr/>
        </p:nvSpPr>
        <p:spPr>
          <a:xfrm>
            <a:off x="2876700" y="3649850"/>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p:nvPr/>
        </p:nvSpPr>
        <p:spPr>
          <a:xfrm>
            <a:off x="3871825" y="1825700"/>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4"/>
          <p:cNvSpPr/>
          <p:nvPr/>
        </p:nvSpPr>
        <p:spPr>
          <a:xfrm>
            <a:off x="4612675" y="4005500"/>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6755625" y="2356225"/>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p:nvPr/>
        </p:nvSpPr>
        <p:spPr>
          <a:xfrm>
            <a:off x="7394775" y="4005500"/>
            <a:ext cx="116100" cy="116100"/>
          </a:xfrm>
          <a:prstGeom prst="diamond">
            <a:avLst/>
          </a:prstGeom>
          <a:solidFill>
            <a:srgbClr val="FFFFFF"/>
          </a:solidFill>
          <a:ln cap="flat" cmpd="sng" w="9525">
            <a:solidFill>
              <a:srgbClr val="A6D683"/>
            </a:solidFill>
            <a:prstDash val="solid"/>
            <a:miter lim="8000"/>
            <a:headEnd len="sm" w="sm" type="none"/>
            <a:tailEnd len="sm" w="sm" type="none"/>
          </a:ln>
          <a:effectLst>
            <a:outerShdw blurRad="42863"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2"/>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Existing Biases...</a:t>
            </a:r>
            <a:endParaRPr/>
          </a:p>
        </p:txBody>
      </p:sp>
      <p:sp>
        <p:nvSpPr>
          <p:cNvPr id="359" name="Google Shape;359;p32"/>
          <p:cNvSpPr txBox="1"/>
          <p:nvPr>
            <p:ph idx="1" type="body"/>
          </p:nvPr>
        </p:nvSpPr>
        <p:spPr>
          <a:xfrm>
            <a:off x="457200" y="2230750"/>
            <a:ext cx="2563500" cy="12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Mobile User Only</a:t>
            </a:r>
            <a:endParaRPr b="1" sz="1200"/>
          </a:p>
          <a:p>
            <a:pPr indent="0" lvl="0" marL="0" rtl="0" algn="l">
              <a:spcBef>
                <a:spcPts val="0"/>
              </a:spcBef>
              <a:spcAft>
                <a:spcPts val="0"/>
              </a:spcAft>
              <a:buNone/>
            </a:pPr>
            <a:r>
              <a:rPr lang="en" sz="1200"/>
              <a:t>Mobile users do not represent the entire population. the CDRs may only provide a partial picture of the migration, excluding those do not have a phone.</a:t>
            </a:r>
            <a:endParaRPr sz="1200"/>
          </a:p>
        </p:txBody>
      </p:sp>
      <p:sp>
        <p:nvSpPr>
          <p:cNvPr id="360" name="Google Shape;360;p32"/>
          <p:cNvSpPr txBox="1"/>
          <p:nvPr>
            <p:ph idx="2" type="body"/>
          </p:nvPr>
        </p:nvSpPr>
        <p:spPr>
          <a:xfrm>
            <a:off x="3290238" y="2230750"/>
            <a:ext cx="2563500" cy="12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Urban Area Only</a:t>
            </a:r>
            <a:endParaRPr b="1" sz="1200"/>
          </a:p>
          <a:p>
            <a:pPr indent="0" lvl="0" marL="0" rtl="0" algn="l">
              <a:spcBef>
                <a:spcPts val="0"/>
              </a:spcBef>
              <a:spcAft>
                <a:spcPts val="1000"/>
              </a:spcAft>
              <a:buClr>
                <a:schemeClr val="dk1"/>
              </a:buClr>
              <a:buSzPts val="1100"/>
              <a:buFont typeface="Arial"/>
              <a:buNone/>
            </a:pPr>
            <a:r>
              <a:rPr lang="en" sz="1200">
                <a:solidFill>
                  <a:schemeClr val="dk1"/>
                </a:solidFill>
                <a:highlight>
                  <a:srgbClr val="FFFFFF"/>
                </a:highlight>
              </a:rPr>
              <a:t>Mobile network coverage may be substantially lower in remote rural location.</a:t>
            </a:r>
            <a:endParaRPr sz="1200"/>
          </a:p>
        </p:txBody>
      </p:sp>
      <p:sp>
        <p:nvSpPr>
          <p:cNvPr id="361" name="Google Shape;361;p32"/>
          <p:cNvSpPr txBox="1"/>
          <p:nvPr>
            <p:ph idx="3" type="body"/>
          </p:nvPr>
        </p:nvSpPr>
        <p:spPr>
          <a:xfrm>
            <a:off x="6123300" y="2230750"/>
            <a:ext cx="2563500" cy="12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t>Educated Males</a:t>
            </a:r>
            <a:endParaRPr b="1" sz="1200"/>
          </a:p>
          <a:p>
            <a:pPr indent="0" lvl="0" marL="0" rtl="0" algn="l">
              <a:spcBef>
                <a:spcPts val="0"/>
              </a:spcBef>
              <a:spcAft>
                <a:spcPts val="0"/>
              </a:spcAft>
              <a:buNone/>
            </a:pPr>
            <a:r>
              <a:rPr lang="en" sz="1200">
                <a:solidFill>
                  <a:schemeClr val="dk1"/>
                </a:solidFill>
                <a:highlight>
                  <a:srgbClr val="FFFFFF"/>
                </a:highlight>
              </a:rPr>
              <a:t>Mobile phone owners typically consist of males that are more educated. </a:t>
            </a:r>
            <a:endParaRPr sz="1200"/>
          </a:p>
          <a:p>
            <a:pPr indent="0" lvl="0" marL="0" rtl="0" algn="l">
              <a:spcBef>
                <a:spcPts val="0"/>
              </a:spcBef>
              <a:spcAft>
                <a:spcPts val="0"/>
              </a:spcAft>
              <a:buNone/>
            </a:pPr>
            <a:r>
              <a:t/>
            </a:r>
            <a:endParaRPr sz="1200"/>
          </a:p>
        </p:txBody>
      </p:sp>
      <p:sp>
        <p:nvSpPr>
          <p:cNvPr id="362" name="Google Shape;362;p32"/>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363" name="Google Shape;363;p32"/>
          <p:cNvSpPr txBox="1"/>
          <p:nvPr>
            <p:ph idx="1" type="body"/>
          </p:nvPr>
        </p:nvSpPr>
        <p:spPr>
          <a:xfrm>
            <a:off x="2012425" y="3526150"/>
            <a:ext cx="2563500" cy="12078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b="1" sz="1200">
              <a:solidFill>
                <a:schemeClr val="dk1"/>
              </a:solidFill>
              <a:highlight>
                <a:srgbClr val="FFFFFF"/>
              </a:highlight>
              <a:latin typeface="Calibri"/>
              <a:ea typeface="Calibri"/>
              <a:cs typeface="Calibri"/>
              <a:sym typeface="Calibri"/>
            </a:endParaRPr>
          </a:p>
          <a:p>
            <a:pPr indent="0" lvl="0" marL="0" rtl="0" algn="l">
              <a:spcBef>
                <a:spcPts val="0"/>
              </a:spcBef>
              <a:spcAft>
                <a:spcPts val="1000"/>
              </a:spcAft>
              <a:buNone/>
            </a:pPr>
            <a:br>
              <a:rPr b="1" lang="en" sz="1200"/>
            </a:br>
            <a:endParaRPr sz="1200"/>
          </a:p>
        </p:txBody>
      </p:sp>
      <p:sp>
        <p:nvSpPr>
          <p:cNvPr id="364" name="Google Shape;364;p32"/>
          <p:cNvSpPr txBox="1"/>
          <p:nvPr>
            <p:ph idx="2" type="body"/>
          </p:nvPr>
        </p:nvSpPr>
        <p:spPr>
          <a:xfrm>
            <a:off x="3290238" y="3526150"/>
            <a:ext cx="2563500" cy="120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200">
                <a:solidFill>
                  <a:schemeClr val="dk1"/>
                </a:solidFill>
                <a:highlight>
                  <a:srgbClr val="FFFFFF"/>
                </a:highlight>
              </a:rPr>
              <a:t>High share of ownership at household level</a:t>
            </a:r>
            <a:endParaRPr b="1"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chemeClr val="lt1"/>
                </a:highlight>
              </a:rPr>
              <a:t>Hard to track </a:t>
            </a:r>
            <a:r>
              <a:rPr lang="en" sz="1200">
                <a:solidFill>
                  <a:schemeClr val="dk1"/>
                </a:solidFill>
                <a:highlight>
                  <a:schemeClr val="lt1"/>
                </a:highlight>
              </a:rPr>
              <a:t>precise migration population </a:t>
            </a:r>
            <a:r>
              <a:rPr lang="en" sz="1200">
                <a:solidFill>
                  <a:schemeClr val="dk1"/>
                </a:solidFill>
                <a:highlight>
                  <a:schemeClr val="lt1"/>
                </a:highlight>
              </a:rPr>
              <a:t> if multiple people share the same phone.</a:t>
            </a:r>
            <a:endParaRPr b="1" sz="1200">
              <a:solidFill>
                <a:schemeClr val="dk1"/>
              </a:solidFill>
              <a:highlight>
                <a:srgbClr val="FFFFFF"/>
              </a:highlight>
              <a:latin typeface="Calibri"/>
              <a:ea typeface="Calibri"/>
              <a:cs typeface="Calibri"/>
              <a:sym typeface="Calibri"/>
            </a:endParaRPr>
          </a:p>
        </p:txBody>
      </p:sp>
      <p:pic>
        <p:nvPicPr>
          <p:cNvPr id="365" name="Google Shape;365;p32"/>
          <p:cNvPicPr preferRelativeResize="0"/>
          <p:nvPr/>
        </p:nvPicPr>
        <p:blipFill>
          <a:blip r:embed="rId3">
            <a:alphaModFix/>
          </a:blip>
          <a:stretch>
            <a:fillRect/>
          </a:stretch>
        </p:blipFill>
        <p:spPr>
          <a:xfrm>
            <a:off x="6956100" y="3296050"/>
            <a:ext cx="1480650" cy="148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Credits</a:t>
            </a:r>
            <a:endParaRPr/>
          </a:p>
        </p:txBody>
      </p:sp>
      <p:sp>
        <p:nvSpPr>
          <p:cNvPr id="371" name="Google Shape;371;p33"/>
          <p:cNvSpPr txBox="1"/>
          <p:nvPr>
            <p:ph idx="1" type="body"/>
          </p:nvPr>
        </p:nvSpPr>
        <p:spPr>
          <a:xfrm>
            <a:off x="3200400" y="1909300"/>
            <a:ext cx="5486400" cy="2764800"/>
          </a:xfrm>
          <a:prstGeom prst="rect">
            <a:avLst/>
          </a:prstGeom>
        </p:spPr>
        <p:txBody>
          <a:bodyPr anchorCtr="0" anchor="t" bIns="0" lIns="0" spcFirstLastPara="1" rIns="0" wrap="square" tIns="0">
            <a:noAutofit/>
          </a:bodyPr>
          <a:lstStyle/>
          <a:p>
            <a:pPr indent="-298450" lvl="0" marL="457200" rtl="0" algn="l">
              <a:lnSpc>
                <a:spcPct val="140000"/>
              </a:lnSpc>
              <a:spcBef>
                <a:spcPts val="0"/>
              </a:spcBef>
              <a:spcAft>
                <a:spcPts val="0"/>
              </a:spcAft>
              <a:buSzPts val="1100"/>
              <a:buChar char="▰"/>
            </a:pPr>
            <a:r>
              <a:rPr lang="en" sz="1100">
                <a:solidFill>
                  <a:srgbClr val="222222"/>
                </a:solidFill>
                <a:latin typeface="Lora"/>
                <a:ea typeface="Lora"/>
                <a:cs typeface="Lora"/>
                <a:sym typeface="Lora"/>
              </a:rPr>
              <a:t>Shengjie</a:t>
            </a:r>
            <a:r>
              <a:rPr lang="en" sz="1100">
                <a:solidFill>
                  <a:srgbClr val="222222"/>
                </a:solidFill>
                <a:latin typeface="Arial"/>
                <a:ea typeface="Arial"/>
                <a:cs typeface="Arial"/>
                <a:sym typeface="Arial"/>
              </a:rPr>
              <a:t> et al. </a:t>
            </a:r>
            <a:r>
              <a:rPr lang="en" sz="1100">
                <a:solidFill>
                  <a:srgbClr val="222222"/>
                </a:solidFill>
                <a:latin typeface="Lora"/>
                <a:ea typeface="Lora"/>
                <a:cs typeface="Lora"/>
                <a:sym typeface="Lora"/>
              </a:rPr>
              <a:t>“Exploring the use of mobile phone data for national migration statistics” </a:t>
            </a:r>
            <a:r>
              <a:rPr lang="en" sz="1100" u="sng">
                <a:solidFill>
                  <a:schemeClr val="hlink"/>
                </a:solidFill>
                <a:latin typeface="Arial"/>
                <a:ea typeface="Arial"/>
                <a:cs typeface="Arial"/>
                <a:sym typeface="Arial"/>
                <a:hlinkClick r:id="rId3"/>
              </a:rPr>
              <a:t>https://www.nature.com/articles/s41599-019-0242-9</a:t>
            </a:r>
            <a:endParaRPr>
              <a:solidFill>
                <a:srgbClr val="2CA388"/>
              </a:solidFill>
            </a:endParaRPr>
          </a:p>
          <a:p>
            <a:pPr indent="-381000" lvl="0" marL="457200" rtl="0" algn="l">
              <a:spcBef>
                <a:spcPts val="0"/>
              </a:spcBef>
              <a:spcAft>
                <a:spcPts val="0"/>
              </a:spcAft>
              <a:buClr>
                <a:srgbClr val="2CA388"/>
              </a:buClr>
              <a:buSzPts val="2400"/>
              <a:buChar char="▰"/>
            </a:pPr>
            <a:r>
              <a:rPr lang="en" sz="1100">
                <a:solidFill>
                  <a:srgbClr val="222222"/>
                </a:solidFill>
                <a:latin typeface="Lora"/>
                <a:ea typeface="Lora"/>
                <a:cs typeface="Lora"/>
                <a:sym typeface="Lora"/>
              </a:rPr>
              <a:t>“Namibia 2011 Population and Housing Census Report “. </a:t>
            </a:r>
            <a:r>
              <a:rPr lang="en" sz="1100" u="sng">
                <a:solidFill>
                  <a:schemeClr val="hlink"/>
                </a:solidFill>
                <a:latin typeface="Arial"/>
                <a:ea typeface="Arial"/>
                <a:cs typeface="Arial"/>
                <a:sym typeface="Arial"/>
                <a:hlinkClick r:id="rId4"/>
              </a:rPr>
              <a:t>https://cms.my.na/assets/documents/p19dmn58guram30ttun89rdrp1.pdf</a:t>
            </a:r>
            <a:endParaRPr>
              <a:solidFill>
                <a:srgbClr val="2CA388"/>
              </a:solidFill>
            </a:endParaRPr>
          </a:p>
          <a:p>
            <a:pPr indent="-381000" lvl="0" marL="457200" rtl="0" algn="l">
              <a:lnSpc>
                <a:spcPct val="115000"/>
              </a:lnSpc>
              <a:spcBef>
                <a:spcPts val="0"/>
              </a:spcBef>
              <a:spcAft>
                <a:spcPts val="0"/>
              </a:spcAft>
              <a:buClr>
                <a:srgbClr val="2CA388"/>
              </a:buClr>
              <a:buSzPts val="2400"/>
              <a:buChar char="▰"/>
            </a:pPr>
            <a:r>
              <a:rPr lang="en" sz="1100">
                <a:solidFill>
                  <a:srgbClr val="222222"/>
                </a:solidFill>
                <a:latin typeface="Lora"/>
                <a:ea typeface="Lora"/>
                <a:cs typeface="Lora"/>
                <a:sym typeface="Lora"/>
              </a:rPr>
              <a:t>“Migration Report”. </a:t>
            </a:r>
            <a:r>
              <a:rPr lang="en" sz="1100" u="sng">
                <a:solidFill>
                  <a:schemeClr val="hlink"/>
                </a:solidFill>
                <a:latin typeface="Arial"/>
                <a:ea typeface="Arial"/>
                <a:cs typeface="Arial"/>
                <a:sym typeface="Arial"/>
                <a:hlinkClick r:id="rId5"/>
              </a:rPr>
              <a:t>https://cms.my.na/assets/documents/Migration_Report.pdf</a:t>
            </a:r>
            <a:endParaRPr>
              <a:solidFill>
                <a:srgbClr val="2CA388"/>
              </a:solidFill>
            </a:endParaRPr>
          </a:p>
          <a:p>
            <a:pPr indent="0" lvl="0" marL="0" rtl="0" algn="l">
              <a:lnSpc>
                <a:spcPct val="115000"/>
              </a:lnSpc>
              <a:spcBef>
                <a:spcPts val="600"/>
              </a:spcBef>
              <a:spcAft>
                <a:spcPts val="0"/>
              </a:spcAft>
              <a:buNone/>
            </a:pPr>
            <a:r>
              <a:t/>
            </a:r>
            <a:endParaRPr>
              <a:solidFill>
                <a:srgbClr val="2CA388"/>
              </a:solidFill>
            </a:endParaRPr>
          </a:p>
        </p:txBody>
      </p:sp>
      <p:sp>
        <p:nvSpPr>
          <p:cNvPr id="372" name="Google Shape;372;p33"/>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4"/>
          <p:cNvSpPr txBox="1"/>
          <p:nvPr>
            <p:ph idx="4294967295" type="ctrTitle"/>
          </p:nvPr>
        </p:nvSpPr>
        <p:spPr>
          <a:xfrm>
            <a:off x="503325" y="2258413"/>
            <a:ext cx="79887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000">
                <a:solidFill>
                  <a:schemeClr val="lt1"/>
                </a:solidFill>
              </a:rPr>
              <a:t>Thank you!</a:t>
            </a:r>
            <a:endParaRPr sz="6000"/>
          </a:p>
        </p:txBody>
      </p:sp>
      <p:sp>
        <p:nvSpPr>
          <p:cNvPr id="378" name="Google Shape;378;p34"/>
          <p:cNvSpPr txBox="1"/>
          <p:nvPr>
            <p:ph idx="4294967295" type="subTitle"/>
          </p:nvPr>
        </p:nvSpPr>
        <p:spPr>
          <a:xfrm>
            <a:off x="575275" y="3238827"/>
            <a:ext cx="5486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rgbClr val="FFFFFF"/>
                </a:solidFill>
              </a:rPr>
              <a:t>It has been a great semester :D</a:t>
            </a:r>
            <a:endParaRPr sz="1800">
              <a:solidFill>
                <a:srgbClr val="FFFFFF"/>
              </a:solidFill>
            </a:endParaRPr>
          </a:p>
          <a:p>
            <a:pPr indent="0" lvl="0" marL="0" rtl="0" algn="l">
              <a:spcBef>
                <a:spcPts val="600"/>
              </a:spcBef>
              <a:spcAft>
                <a:spcPts val="0"/>
              </a:spcAft>
              <a:buNone/>
            </a:pPr>
            <a:r>
              <a:t/>
            </a:r>
            <a:endParaRPr sz="1800">
              <a:solidFill>
                <a:srgbClr val="FFFFFF"/>
              </a:solidFill>
            </a:endParaRPr>
          </a:p>
        </p:txBody>
      </p:sp>
      <p:sp>
        <p:nvSpPr>
          <p:cNvPr id="379" name="Google Shape;379;p34"/>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4"/>
          <p:cNvGrpSpPr/>
          <p:nvPr/>
        </p:nvGrpSpPr>
        <p:grpSpPr>
          <a:xfrm>
            <a:off x="7218453" y="725678"/>
            <a:ext cx="1216091" cy="1216410"/>
            <a:chOff x="6654650" y="3665275"/>
            <a:chExt cx="409100" cy="409125"/>
          </a:xfrm>
        </p:grpSpPr>
        <p:sp>
          <p:nvSpPr>
            <p:cNvPr id="381" name="Google Shape;381;p3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 name="Google Shape;383;p34"/>
          <p:cNvGrpSpPr/>
          <p:nvPr/>
        </p:nvGrpSpPr>
        <p:grpSpPr>
          <a:xfrm rot="1056970">
            <a:off x="6046093" y="1682069"/>
            <a:ext cx="803433" cy="803550"/>
            <a:chOff x="570875" y="4322250"/>
            <a:chExt cx="443300" cy="443325"/>
          </a:xfrm>
        </p:grpSpPr>
        <p:sp>
          <p:nvSpPr>
            <p:cNvPr id="384" name="Google Shape;384;p3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4"/>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5"/>
          <p:cNvSpPr txBox="1"/>
          <p:nvPr>
            <p:ph idx="1" type="body"/>
          </p:nvPr>
        </p:nvSpPr>
        <p:spPr>
          <a:xfrm>
            <a:off x="1006900" y="677700"/>
            <a:ext cx="7418100" cy="340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latin typeface="Roboto Condensed"/>
                <a:ea typeface="Roboto Condensed"/>
                <a:cs typeface="Roboto Condensed"/>
                <a:sym typeface="Roboto Condensed"/>
              </a:rPr>
              <a:t>WHY IS MIGRATION IMPORTANT TO </a:t>
            </a:r>
            <a:r>
              <a:rPr b="1" lang="en">
                <a:latin typeface="Roboto Condensed"/>
                <a:ea typeface="Roboto Condensed"/>
                <a:cs typeface="Roboto Condensed"/>
                <a:sym typeface="Roboto Condensed"/>
              </a:rPr>
              <a:t>SOCIETY</a:t>
            </a:r>
            <a:r>
              <a:rPr b="1" lang="en">
                <a:latin typeface="Roboto Condensed"/>
                <a:ea typeface="Roboto Condensed"/>
                <a:cs typeface="Roboto Condensed"/>
                <a:sym typeface="Roboto Condensed"/>
              </a:rPr>
              <a:t>?</a:t>
            </a:r>
            <a:endParaRPr b="1">
              <a:latin typeface="Roboto Condensed"/>
              <a:ea typeface="Roboto Condensed"/>
              <a:cs typeface="Roboto Condensed"/>
              <a:sym typeface="Roboto Condensed"/>
            </a:endParaRPr>
          </a:p>
          <a:p>
            <a:pPr indent="0" lvl="0" marL="0" rtl="0" algn="l">
              <a:spcBef>
                <a:spcPts val="600"/>
              </a:spcBef>
              <a:spcAft>
                <a:spcPts val="0"/>
              </a:spcAft>
              <a:buNone/>
            </a:pPr>
            <a:r>
              <a:t/>
            </a:r>
            <a:endParaRPr b="1">
              <a:latin typeface="Roboto Condensed"/>
              <a:ea typeface="Roboto Condensed"/>
              <a:cs typeface="Roboto Condensed"/>
              <a:sym typeface="Roboto Condensed"/>
            </a:endParaRPr>
          </a:p>
          <a:p>
            <a:pPr indent="0" lvl="0" marL="0" rtl="0" algn="l">
              <a:spcBef>
                <a:spcPts val="600"/>
              </a:spcBef>
              <a:spcAft>
                <a:spcPts val="0"/>
              </a:spcAft>
              <a:buNone/>
            </a:pPr>
            <a:r>
              <a:rPr b="1" lang="en">
                <a:latin typeface="Roboto Condensed"/>
                <a:ea typeface="Roboto Condensed"/>
                <a:cs typeface="Roboto Condensed"/>
                <a:sym typeface="Roboto Condensed"/>
              </a:rPr>
              <a:t>WHAT CAN YOU DO AFTER </a:t>
            </a:r>
            <a:r>
              <a:rPr b="1" lang="en">
                <a:latin typeface="Roboto Condensed"/>
                <a:ea typeface="Roboto Condensed"/>
                <a:cs typeface="Roboto Condensed"/>
                <a:sym typeface="Roboto Condensed"/>
              </a:rPr>
              <a:t>ESTIMATING</a:t>
            </a:r>
            <a:r>
              <a:rPr b="1" lang="en">
                <a:latin typeface="Roboto Condensed"/>
                <a:ea typeface="Roboto Condensed"/>
                <a:cs typeface="Roboto Condensed"/>
                <a:sym typeface="Roboto Condensed"/>
              </a:rPr>
              <a:t> THE </a:t>
            </a:r>
            <a:r>
              <a:rPr b="1" lang="en">
                <a:latin typeface="Roboto Condensed"/>
                <a:ea typeface="Roboto Condensed"/>
                <a:cs typeface="Roboto Condensed"/>
                <a:sym typeface="Roboto Condensed"/>
              </a:rPr>
              <a:t>STATISTICS FOR</a:t>
            </a:r>
            <a:r>
              <a:rPr b="1" lang="en">
                <a:latin typeface="Roboto Condensed"/>
                <a:ea typeface="Roboto Condensed"/>
                <a:cs typeface="Roboto Condensed"/>
                <a:sym typeface="Roboto Condensed"/>
              </a:rPr>
              <a:t> MIGRATION?</a:t>
            </a:r>
            <a:endParaRPr b="1">
              <a:latin typeface="Roboto Condensed"/>
              <a:ea typeface="Roboto Condensed"/>
              <a:cs typeface="Roboto Condensed"/>
              <a:sym typeface="Roboto Condensed"/>
            </a:endParaRPr>
          </a:p>
        </p:txBody>
      </p:sp>
      <p:sp>
        <p:nvSpPr>
          <p:cNvPr id="164" name="Google Shape;164;p15"/>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165" name="Google Shape;165;p15"/>
          <p:cNvPicPr preferRelativeResize="0"/>
          <p:nvPr/>
        </p:nvPicPr>
        <p:blipFill>
          <a:blip r:embed="rId3">
            <a:alphaModFix/>
          </a:blip>
          <a:stretch>
            <a:fillRect/>
          </a:stretch>
        </p:blipFill>
        <p:spPr>
          <a:xfrm>
            <a:off x="6980325" y="2985950"/>
            <a:ext cx="1905000" cy="1905000"/>
          </a:xfrm>
          <a:prstGeom prst="rect">
            <a:avLst/>
          </a:prstGeom>
          <a:noFill/>
          <a:ln>
            <a:noFill/>
          </a:ln>
        </p:spPr>
      </p:pic>
      <p:pic>
        <p:nvPicPr>
          <p:cNvPr id="166" name="Google Shape;166;p15"/>
          <p:cNvPicPr preferRelativeResize="0"/>
          <p:nvPr/>
        </p:nvPicPr>
        <p:blipFill>
          <a:blip r:embed="rId4">
            <a:alphaModFix/>
          </a:blip>
          <a:stretch>
            <a:fillRect/>
          </a:stretch>
        </p:blipFill>
        <p:spPr>
          <a:xfrm>
            <a:off x="5101075" y="3221850"/>
            <a:ext cx="1624625" cy="162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6"/>
          <p:cNvSpPr txBox="1"/>
          <p:nvPr>
            <p:ph type="ctrTitle"/>
          </p:nvPr>
        </p:nvSpPr>
        <p:spPr>
          <a:xfrm>
            <a:off x="472550" y="659250"/>
            <a:ext cx="3849600" cy="3675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0" lang="en" sz="1800">
                <a:solidFill>
                  <a:srgbClr val="FFFFFF"/>
                </a:solidFill>
                <a:latin typeface="Chivo"/>
                <a:ea typeface="Chivo"/>
                <a:cs typeface="Chivo"/>
                <a:sym typeface="Chivo"/>
              </a:rPr>
              <a:t>Human populations are highly mobile in the modern world</a:t>
            </a:r>
            <a:r>
              <a:rPr b="0" lang="en" sz="1800">
                <a:latin typeface="Chivo"/>
                <a:ea typeface="Chivo"/>
                <a:cs typeface="Chivo"/>
                <a:sym typeface="Chivo"/>
              </a:rPr>
              <a:t>.</a:t>
            </a:r>
            <a:br>
              <a:rPr b="0" lang="en" sz="1800">
                <a:latin typeface="Chivo"/>
                <a:ea typeface="Chivo"/>
                <a:cs typeface="Chivo"/>
                <a:sym typeface="Chivo"/>
              </a:rPr>
            </a:br>
            <a:br>
              <a:rPr b="0" lang="en" sz="1800">
                <a:latin typeface="Chivo"/>
                <a:ea typeface="Chivo"/>
                <a:cs typeface="Chivo"/>
                <a:sym typeface="Chivo"/>
              </a:rPr>
            </a:br>
            <a:r>
              <a:rPr b="0" lang="en" sz="1800">
                <a:latin typeface="Chivo"/>
                <a:ea typeface="Chivo"/>
                <a:cs typeface="Chivo"/>
                <a:sym typeface="Chivo"/>
              </a:rPr>
              <a:t>M</a:t>
            </a:r>
            <a:r>
              <a:rPr b="0" lang="en" sz="1800">
                <a:solidFill>
                  <a:srgbClr val="FFFFFF"/>
                </a:solidFill>
                <a:latin typeface="Chivo"/>
                <a:ea typeface="Chivo"/>
                <a:cs typeface="Chivo"/>
                <a:sym typeface="Chivo"/>
              </a:rPr>
              <a:t>igration determines </a:t>
            </a:r>
            <a:r>
              <a:rPr lang="en" sz="1800">
                <a:solidFill>
                  <a:srgbClr val="FFFFFF"/>
                </a:solidFill>
                <a:latin typeface="Chivo"/>
                <a:ea typeface="Chivo"/>
                <a:cs typeface="Chivo"/>
                <a:sym typeface="Chivo"/>
              </a:rPr>
              <a:t>changes in population size, distribution, and structure.</a:t>
            </a:r>
            <a:endParaRPr sz="1800">
              <a:solidFill>
                <a:srgbClr val="FFFFFF"/>
              </a:solidFill>
              <a:latin typeface="Chivo"/>
              <a:ea typeface="Chivo"/>
              <a:cs typeface="Chivo"/>
              <a:sym typeface="Chivo"/>
            </a:endParaRPr>
          </a:p>
          <a:p>
            <a:pPr indent="0" lvl="0" marL="0" rtl="0" algn="l">
              <a:spcBef>
                <a:spcPts val="0"/>
              </a:spcBef>
              <a:spcAft>
                <a:spcPts val="0"/>
              </a:spcAft>
              <a:buNone/>
            </a:pPr>
            <a:r>
              <a:t/>
            </a:r>
            <a:endParaRPr b="0" sz="1800">
              <a:latin typeface="Roboto Condensed"/>
              <a:ea typeface="Roboto Condensed"/>
              <a:cs typeface="Roboto Condensed"/>
              <a:sym typeface="Roboto Condensed"/>
            </a:endParaRPr>
          </a:p>
          <a:p>
            <a:pPr indent="0" lvl="0" marL="0" rtl="0" algn="l">
              <a:spcBef>
                <a:spcPts val="0"/>
              </a:spcBef>
              <a:spcAft>
                <a:spcPts val="0"/>
              </a:spcAft>
              <a:buNone/>
            </a:pPr>
            <a:r>
              <a:rPr b="0" lang="en" sz="1800">
                <a:solidFill>
                  <a:srgbClr val="FFFFFF"/>
                </a:solidFill>
                <a:latin typeface="Chivo"/>
                <a:ea typeface="Chivo"/>
                <a:cs typeface="Chivo"/>
                <a:sym typeface="Chivo"/>
              </a:rPr>
              <a:t>Statistics on internal migration are important for: </a:t>
            </a:r>
            <a:r>
              <a:rPr lang="en" sz="1800">
                <a:solidFill>
                  <a:srgbClr val="FFFFFF"/>
                </a:solidFill>
                <a:latin typeface="Chivo"/>
                <a:ea typeface="Chivo"/>
                <a:cs typeface="Chivo"/>
                <a:sym typeface="Chivo"/>
              </a:rPr>
              <a:t>urban planning, infrastructure development, and impact assessment, among other applications.</a:t>
            </a:r>
            <a:endParaRPr sz="1800">
              <a:solidFill>
                <a:srgbClr val="FFFFFF"/>
              </a:solidFill>
              <a:latin typeface="Chivo"/>
              <a:ea typeface="Chivo"/>
              <a:cs typeface="Chivo"/>
              <a:sym typeface="Chivo"/>
            </a:endParaRPr>
          </a:p>
        </p:txBody>
      </p:sp>
      <p:sp>
        <p:nvSpPr>
          <p:cNvPr id="172" name="Google Shape;172;p16"/>
          <p:cNvSpPr txBox="1"/>
          <p:nvPr/>
        </p:nvSpPr>
        <p:spPr>
          <a:xfrm>
            <a:off x="4384800" y="773250"/>
            <a:ext cx="4759200" cy="35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hivo"/>
                <a:ea typeface="Chivo"/>
                <a:cs typeface="Chivo"/>
                <a:sym typeface="Chivo"/>
              </a:rPr>
              <a:t>Migration brings different cultures together to create</a:t>
            </a:r>
            <a:r>
              <a:rPr b="1" lang="en" sz="1800">
                <a:solidFill>
                  <a:srgbClr val="FFFFFF"/>
                </a:solidFill>
                <a:latin typeface="Chivo"/>
                <a:ea typeface="Chivo"/>
                <a:cs typeface="Chivo"/>
                <a:sym typeface="Chivo"/>
              </a:rPr>
              <a:t> a more open-minded society </a:t>
            </a:r>
            <a:r>
              <a:rPr lang="en" sz="1800">
                <a:solidFill>
                  <a:srgbClr val="FFFFFF"/>
                </a:solidFill>
                <a:latin typeface="Chivo"/>
                <a:ea typeface="Chivo"/>
                <a:cs typeface="Chivo"/>
                <a:sym typeface="Chivo"/>
              </a:rPr>
              <a:t>and </a:t>
            </a:r>
            <a:r>
              <a:rPr b="1" lang="en" sz="1800">
                <a:solidFill>
                  <a:srgbClr val="FFFFFF"/>
                </a:solidFill>
                <a:latin typeface="Chivo"/>
                <a:ea typeface="Chivo"/>
                <a:cs typeface="Chivo"/>
                <a:sym typeface="Chivo"/>
              </a:rPr>
              <a:t>new opportunities. </a:t>
            </a:r>
            <a:endParaRPr b="1" sz="1800">
              <a:solidFill>
                <a:srgbClr val="FFFFFF"/>
              </a:solidFill>
              <a:latin typeface="Chivo"/>
              <a:ea typeface="Chivo"/>
              <a:cs typeface="Chivo"/>
              <a:sym typeface="Chivo"/>
            </a:endParaRPr>
          </a:p>
          <a:p>
            <a:pPr indent="0" lvl="0" marL="0" rtl="0" algn="l">
              <a:spcBef>
                <a:spcPts val="0"/>
              </a:spcBef>
              <a:spcAft>
                <a:spcPts val="0"/>
              </a:spcAft>
              <a:buNone/>
            </a:pPr>
            <a:r>
              <a:t/>
            </a:r>
            <a:endParaRPr sz="1800">
              <a:solidFill>
                <a:srgbClr val="FFFFFF"/>
              </a:solidFill>
              <a:latin typeface="Chivo"/>
              <a:ea typeface="Chivo"/>
              <a:cs typeface="Chivo"/>
              <a:sym typeface="Chivo"/>
            </a:endParaRPr>
          </a:p>
          <a:p>
            <a:pPr indent="0" lvl="0" marL="0" rtl="0" algn="l">
              <a:spcBef>
                <a:spcPts val="0"/>
              </a:spcBef>
              <a:spcAft>
                <a:spcPts val="0"/>
              </a:spcAft>
              <a:buNone/>
            </a:pPr>
            <a:r>
              <a:rPr lang="en" sz="1800">
                <a:solidFill>
                  <a:srgbClr val="FFFFFF"/>
                </a:solidFill>
                <a:latin typeface="Chivo"/>
                <a:ea typeface="Chivo"/>
                <a:cs typeface="Chivo"/>
                <a:sym typeface="Chivo"/>
              </a:rPr>
              <a:t>It also impacts economy </a:t>
            </a:r>
            <a:r>
              <a:rPr b="1" lang="en" sz="1800">
                <a:solidFill>
                  <a:srgbClr val="FFFFFF"/>
                </a:solidFill>
                <a:latin typeface="Chivo"/>
                <a:ea typeface="Chivo"/>
                <a:cs typeface="Chivo"/>
                <a:sym typeface="Chivo"/>
              </a:rPr>
              <a:t>positively</a:t>
            </a:r>
            <a:r>
              <a:rPr lang="en" sz="1800">
                <a:solidFill>
                  <a:srgbClr val="FFFFFF"/>
                </a:solidFill>
                <a:latin typeface="Chivo"/>
                <a:ea typeface="Chivo"/>
                <a:cs typeface="Chivo"/>
                <a:sym typeface="Chivo"/>
              </a:rPr>
              <a:t> by contributing to</a:t>
            </a:r>
            <a:r>
              <a:rPr b="1" lang="en" sz="1800">
                <a:solidFill>
                  <a:srgbClr val="FFFFFF"/>
                </a:solidFill>
                <a:latin typeface="Chivo"/>
                <a:ea typeface="Chivo"/>
                <a:cs typeface="Chivo"/>
                <a:sym typeface="Chivo"/>
              </a:rPr>
              <a:t> GDP.</a:t>
            </a:r>
            <a:endParaRPr b="1" sz="1800">
              <a:solidFill>
                <a:srgbClr val="FFFFFF"/>
              </a:solidFill>
              <a:latin typeface="Chivo"/>
              <a:ea typeface="Chivo"/>
              <a:cs typeface="Chivo"/>
              <a:sym typeface="Chivo"/>
            </a:endParaRPr>
          </a:p>
        </p:txBody>
      </p:sp>
      <p:pic>
        <p:nvPicPr>
          <p:cNvPr id="173" name="Google Shape;173;p16"/>
          <p:cNvPicPr preferRelativeResize="0"/>
          <p:nvPr/>
        </p:nvPicPr>
        <p:blipFill>
          <a:blip r:embed="rId3">
            <a:alphaModFix/>
          </a:blip>
          <a:stretch>
            <a:fillRect/>
          </a:stretch>
        </p:blipFill>
        <p:spPr>
          <a:xfrm>
            <a:off x="6511573" y="2580675"/>
            <a:ext cx="2315450" cy="2315450"/>
          </a:xfrm>
          <a:prstGeom prst="rect">
            <a:avLst/>
          </a:prstGeom>
          <a:noFill/>
          <a:ln>
            <a:noFill/>
          </a:ln>
        </p:spPr>
      </p:pic>
      <p:pic>
        <p:nvPicPr>
          <p:cNvPr id="174" name="Google Shape;174;p16"/>
          <p:cNvPicPr preferRelativeResize="0"/>
          <p:nvPr/>
        </p:nvPicPr>
        <p:blipFill>
          <a:blip r:embed="rId4">
            <a:alphaModFix/>
          </a:blip>
          <a:stretch>
            <a:fillRect/>
          </a:stretch>
        </p:blipFill>
        <p:spPr>
          <a:xfrm>
            <a:off x="4446313" y="2857275"/>
            <a:ext cx="1762250" cy="1762250"/>
          </a:xfrm>
          <a:prstGeom prst="rect">
            <a:avLst/>
          </a:prstGeom>
          <a:noFill/>
          <a:ln>
            <a:noFill/>
          </a:ln>
        </p:spPr>
      </p:pic>
      <p:sp>
        <p:nvSpPr>
          <p:cNvPr id="175" name="Google Shape;175;p16"/>
          <p:cNvSpPr txBox="1"/>
          <p:nvPr/>
        </p:nvSpPr>
        <p:spPr>
          <a:xfrm>
            <a:off x="354400" y="85950"/>
            <a:ext cx="9715500" cy="57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b="1" lang="en" sz="2500">
                <a:solidFill>
                  <a:schemeClr val="lt1"/>
                </a:solidFill>
                <a:latin typeface="Chivo"/>
                <a:ea typeface="Chivo"/>
                <a:cs typeface="Chivo"/>
                <a:sym typeface="Chivo"/>
              </a:rPr>
              <a:t>WHY IS MIGRATION IMPORTANT TO SOCIETY?</a:t>
            </a:r>
            <a:endParaRPr b="1" sz="2500">
              <a:solidFill>
                <a:schemeClr val="lt1"/>
              </a:solidFill>
              <a:latin typeface="Chivo"/>
              <a:ea typeface="Chivo"/>
              <a:cs typeface="Chivo"/>
              <a:sym typeface="Chivo"/>
            </a:endParaRPr>
          </a:p>
          <a:p>
            <a:pPr indent="0" lvl="0" marL="0" rtl="0" algn="l">
              <a:spcBef>
                <a:spcPts val="0"/>
              </a:spcBef>
              <a:spcAft>
                <a:spcPts val="0"/>
              </a:spcAft>
              <a:buNone/>
            </a:pPr>
            <a:r>
              <a:t/>
            </a:r>
            <a:endParaRPr sz="2500">
              <a:latin typeface="Chivo"/>
              <a:ea typeface="Chivo"/>
              <a:cs typeface="Chivo"/>
              <a:sym typeface="Chiv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7"/>
          <p:cNvSpPr txBox="1"/>
          <p:nvPr>
            <p:ph idx="4294967295" type="ctrTitle"/>
          </p:nvPr>
        </p:nvSpPr>
        <p:spPr>
          <a:xfrm>
            <a:off x="534700" y="2198650"/>
            <a:ext cx="7615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6500">
                <a:solidFill>
                  <a:schemeClr val="lt1"/>
                </a:solidFill>
              </a:rPr>
              <a:t>Study Motivation</a:t>
            </a:r>
            <a:endParaRPr sz="6500"/>
          </a:p>
        </p:txBody>
      </p:sp>
      <p:sp>
        <p:nvSpPr>
          <p:cNvPr id="181" name="Google Shape;181;p17"/>
          <p:cNvSpPr txBox="1"/>
          <p:nvPr>
            <p:ph idx="4294967295" type="subTitle"/>
          </p:nvPr>
        </p:nvSpPr>
        <p:spPr>
          <a:xfrm>
            <a:off x="534700" y="3221352"/>
            <a:ext cx="5486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rgbClr val="FFFFFF"/>
                </a:solidFill>
              </a:rPr>
              <a:t>What is the purpose of this research?</a:t>
            </a:r>
            <a:endParaRPr sz="1800">
              <a:solidFill>
                <a:srgbClr val="FFFFFF"/>
              </a:solidFill>
            </a:endParaRPr>
          </a:p>
          <a:p>
            <a:pPr indent="0" lvl="0" marL="0" rtl="0" algn="l">
              <a:spcBef>
                <a:spcPts val="600"/>
              </a:spcBef>
              <a:spcAft>
                <a:spcPts val="0"/>
              </a:spcAft>
              <a:buNone/>
            </a:pPr>
            <a:r>
              <a:rPr lang="en" sz="1800">
                <a:solidFill>
                  <a:srgbClr val="FFFFFF"/>
                </a:solidFill>
              </a:rPr>
              <a:t>Why is this topic interesting?</a:t>
            </a:r>
            <a:endParaRPr sz="1800">
              <a:solidFill>
                <a:srgbClr val="FFFFFF"/>
              </a:solidFill>
            </a:endParaRPr>
          </a:p>
        </p:txBody>
      </p:sp>
      <p:sp>
        <p:nvSpPr>
          <p:cNvPr id="182" name="Google Shape;182;p17"/>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7"/>
          <p:cNvGrpSpPr/>
          <p:nvPr/>
        </p:nvGrpSpPr>
        <p:grpSpPr>
          <a:xfrm>
            <a:off x="7218453" y="725678"/>
            <a:ext cx="1216091" cy="1216410"/>
            <a:chOff x="6654650" y="3665275"/>
            <a:chExt cx="409100" cy="409125"/>
          </a:xfrm>
        </p:grpSpPr>
        <p:sp>
          <p:nvSpPr>
            <p:cNvPr id="184" name="Google Shape;184;p17"/>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7"/>
          <p:cNvGrpSpPr/>
          <p:nvPr/>
        </p:nvGrpSpPr>
        <p:grpSpPr>
          <a:xfrm rot="1056970">
            <a:off x="6046093" y="1682069"/>
            <a:ext cx="803433" cy="803550"/>
            <a:chOff x="570875" y="4322250"/>
            <a:chExt cx="443300" cy="443325"/>
          </a:xfrm>
        </p:grpSpPr>
        <p:sp>
          <p:nvSpPr>
            <p:cNvPr id="187" name="Google Shape;187;p17"/>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17"/>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18"/>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01" name="Google Shape;201;p18"/>
          <p:cNvPicPr preferRelativeResize="0"/>
          <p:nvPr/>
        </p:nvPicPr>
        <p:blipFill>
          <a:blip r:embed="rId3">
            <a:alphaModFix/>
          </a:blip>
          <a:stretch>
            <a:fillRect/>
          </a:stretch>
        </p:blipFill>
        <p:spPr>
          <a:xfrm>
            <a:off x="212525" y="152400"/>
            <a:ext cx="6312742" cy="4838701"/>
          </a:xfrm>
          <a:prstGeom prst="rect">
            <a:avLst/>
          </a:prstGeom>
          <a:noFill/>
          <a:ln>
            <a:noFill/>
          </a:ln>
        </p:spPr>
      </p:pic>
      <p:sp>
        <p:nvSpPr>
          <p:cNvPr id="202" name="Google Shape;202;p18"/>
          <p:cNvSpPr txBox="1"/>
          <p:nvPr/>
        </p:nvSpPr>
        <p:spPr>
          <a:xfrm>
            <a:off x="6484350" y="712188"/>
            <a:ext cx="2521500" cy="692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Chivo"/>
              <a:buChar char="-"/>
            </a:pPr>
            <a:r>
              <a:rPr b="1" lang="en">
                <a:solidFill>
                  <a:srgbClr val="FFFFFF"/>
                </a:solidFill>
                <a:latin typeface="Chivo"/>
                <a:ea typeface="Chivo"/>
                <a:cs typeface="Chivo"/>
                <a:sym typeface="Chivo"/>
              </a:rPr>
              <a:t>Accurate migration </a:t>
            </a:r>
            <a:r>
              <a:rPr b="1" lang="en">
                <a:solidFill>
                  <a:srgbClr val="FFFFFF"/>
                </a:solidFill>
                <a:latin typeface="Chivo"/>
                <a:ea typeface="Chivo"/>
                <a:cs typeface="Chivo"/>
                <a:sym typeface="Chivo"/>
              </a:rPr>
              <a:t>statistics</a:t>
            </a:r>
            <a:endParaRPr b="1">
              <a:solidFill>
                <a:srgbClr val="FFFFFF"/>
              </a:solidFill>
              <a:latin typeface="Chivo"/>
              <a:ea typeface="Chivo"/>
              <a:cs typeface="Chivo"/>
              <a:sym typeface="Chivo"/>
            </a:endParaRPr>
          </a:p>
          <a:p>
            <a:pPr indent="0" lvl="0" marL="0" rtl="0" algn="l">
              <a:spcBef>
                <a:spcPts val="0"/>
              </a:spcBef>
              <a:spcAft>
                <a:spcPts val="0"/>
              </a:spcAft>
              <a:buNone/>
            </a:pPr>
            <a:r>
              <a:t/>
            </a:r>
            <a:endParaRPr b="1">
              <a:solidFill>
                <a:srgbClr val="FFFFFF"/>
              </a:solidFill>
              <a:latin typeface="Chivo"/>
              <a:ea typeface="Chivo"/>
              <a:cs typeface="Chivo"/>
              <a:sym typeface="Chivo"/>
            </a:endParaRPr>
          </a:p>
          <a:p>
            <a:pPr indent="-317500" lvl="0" marL="457200" rtl="0" algn="l">
              <a:spcBef>
                <a:spcPts val="0"/>
              </a:spcBef>
              <a:spcAft>
                <a:spcPts val="0"/>
              </a:spcAft>
              <a:buClr>
                <a:srgbClr val="FFFFFF"/>
              </a:buClr>
              <a:buSzPts val="1400"/>
              <a:buFont typeface="Chivo"/>
              <a:buChar char="-"/>
            </a:pPr>
            <a:r>
              <a:rPr b="1" lang="en">
                <a:solidFill>
                  <a:srgbClr val="FFFFFF"/>
                </a:solidFill>
                <a:latin typeface="Chivo"/>
                <a:ea typeface="Chivo"/>
                <a:cs typeface="Chivo"/>
                <a:sym typeface="Chivo"/>
              </a:rPr>
              <a:t>10 Year Census</a:t>
            </a:r>
            <a:br>
              <a:rPr b="1" lang="en">
                <a:solidFill>
                  <a:srgbClr val="FFFFFF"/>
                </a:solidFill>
                <a:latin typeface="Chivo"/>
                <a:ea typeface="Chivo"/>
                <a:cs typeface="Chivo"/>
                <a:sym typeface="Chivo"/>
              </a:rPr>
            </a:br>
            <a:br>
              <a:rPr b="1" lang="en">
                <a:solidFill>
                  <a:srgbClr val="FFFFFF"/>
                </a:solidFill>
                <a:latin typeface="Chivo"/>
                <a:ea typeface="Chivo"/>
                <a:cs typeface="Chivo"/>
                <a:sym typeface="Chivo"/>
              </a:rPr>
            </a:br>
            <a:endParaRPr b="1">
              <a:solidFill>
                <a:srgbClr val="FFFFFF"/>
              </a:solidFill>
              <a:latin typeface="Chivo"/>
              <a:ea typeface="Chivo"/>
              <a:cs typeface="Chivo"/>
              <a:sym typeface="Chivo"/>
            </a:endParaRPr>
          </a:p>
          <a:p>
            <a:pPr indent="-317500" lvl="0" marL="457200" rtl="0" algn="l">
              <a:spcBef>
                <a:spcPts val="0"/>
              </a:spcBef>
              <a:spcAft>
                <a:spcPts val="0"/>
              </a:spcAft>
              <a:buClr>
                <a:srgbClr val="FFFFFF"/>
              </a:buClr>
              <a:buSzPts val="1400"/>
              <a:buFont typeface="Chivo"/>
              <a:buChar char="-"/>
            </a:pPr>
            <a:r>
              <a:rPr b="1" lang="en">
                <a:solidFill>
                  <a:srgbClr val="FFFFFF"/>
                </a:solidFill>
                <a:latin typeface="Chivo"/>
                <a:ea typeface="Chivo"/>
                <a:cs typeface="Chivo"/>
                <a:sym typeface="Chivo"/>
              </a:rPr>
              <a:t>Mobile devices are common nowadays</a:t>
            </a:r>
            <a:br>
              <a:rPr b="1" lang="en">
                <a:solidFill>
                  <a:srgbClr val="FFFFFF"/>
                </a:solidFill>
                <a:latin typeface="Chivo"/>
                <a:ea typeface="Chivo"/>
                <a:cs typeface="Chivo"/>
                <a:sym typeface="Chivo"/>
              </a:rPr>
            </a:br>
            <a:endParaRPr b="1">
              <a:solidFill>
                <a:srgbClr val="FFFFFF"/>
              </a:solidFill>
              <a:latin typeface="Chivo"/>
              <a:ea typeface="Chivo"/>
              <a:cs typeface="Chivo"/>
              <a:sym typeface="Chivo"/>
            </a:endParaRPr>
          </a:p>
          <a:p>
            <a:pPr indent="-317500" lvl="0" marL="457200" rtl="0" algn="l">
              <a:spcBef>
                <a:spcPts val="0"/>
              </a:spcBef>
              <a:spcAft>
                <a:spcPts val="0"/>
              </a:spcAft>
              <a:buClr>
                <a:srgbClr val="FFFFFF"/>
              </a:buClr>
              <a:buSzPts val="1400"/>
              <a:buFont typeface="Chivo"/>
              <a:buChar char="-"/>
            </a:pPr>
            <a:r>
              <a:rPr b="1" lang="en">
                <a:solidFill>
                  <a:srgbClr val="FFFFFF"/>
                </a:solidFill>
                <a:latin typeface="Chivo"/>
                <a:ea typeface="Chivo"/>
                <a:cs typeface="Chivo"/>
                <a:sym typeface="Chivo"/>
              </a:rPr>
              <a:t>Cell Detail Records(CDRs) </a:t>
            </a:r>
            <a:endParaRPr b="1">
              <a:solidFill>
                <a:srgbClr val="FFFFFF"/>
              </a:solidFill>
              <a:latin typeface="Chivo"/>
              <a:ea typeface="Chivo"/>
              <a:cs typeface="Chivo"/>
              <a:sym typeface="Chivo"/>
            </a:endParaRPr>
          </a:p>
          <a:p>
            <a:pPr indent="0" lvl="0" marL="457200" rtl="0" algn="l">
              <a:spcBef>
                <a:spcPts val="0"/>
              </a:spcBef>
              <a:spcAft>
                <a:spcPts val="0"/>
              </a:spcAft>
              <a:buNone/>
            </a:pPr>
            <a:r>
              <a:t/>
            </a:r>
            <a:endParaRPr b="1">
              <a:solidFill>
                <a:srgbClr val="FFFFFF"/>
              </a:solidFill>
              <a:latin typeface="Chivo"/>
              <a:ea typeface="Chivo"/>
              <a:cs typeface="Chivo"/>
              <a:sym typeface="Chivo"/>
            </a:endParaRPr>
          </a:p>
          <a:p>
            <a:pPr indent="0" lvl="0" marL="0" rtl="0" algn="l">
              <a:spcBef>
                <a:spcPts val="0"/>
              </a:spcBef>
              <a:spcAft>
                <a:spcPts val="0"/>
              </a:spcAft>
              <a:buNone/>
            </a:pPr>
            <a:r>
              <a:t/>
            </a:r>
            <a:endParaRPr b="1">
              <a:solidFill>
                <a:srgbClr val="FFFFFF"/>
              </a:solidFill>
              <a:latin typeface="Chivo"/>
              <a:ea typeface="Chivo"/>
              <a:cs typeface="Chivo"/>
              <a:sym typeface="Chivo"/>
            </a:endParaRPr>
          </a:p>
          <a:p>
            <a:pPr indent="0" lvl="0" marL="0" rtl="0" algn="l">
              <a:spcBef>
                <a:spcPts val="0"/>
              </a:spcBef>
              <a:spcAft>
                <a:spcPts val="0"/>
              </a:spcAft>
              <a:buNone/>
            </a:pPr>
            <a:r>
              <a:t/>
            </a:r>
            <a:endParaRPr b="1">
              <a:solidFill>
                <a:srgbClr val="FFFFFF"/>
              </a:solidFill>
              <a:latin typeface="Chivo"/>
              <a:ea typeface="Chivo"/>
              <a:cs typeface="Chivo"/>
              <a:sym typeface="Chivo"/>
            </a:endParaRPr>
          </a:p>
          <a:p>
            <a:pPr indent="0" lvl="0" marL="0" rtl="0" algn="l">
              <a:spcBef>
                <a:spcPts val="0"/>
              </a:spcBef>
              <a:spcAft>
                <a:spcPts val="0"/>
              </a:spcAft>
              <a:buNone/>
            </a:pPr>
            <a:r>
              <a:t/>
            </a:r>
            <a:endParaRPr b="1">
              <a:solidFill>
                <a:srgbClr val="FFFFFF"/>
              </a:solidFill>
              <a:latin typeface="Chivo"/>
              <a:ea typeface="Chivo"/>
              <a:cs typeface="Chivo"/>
              <a:sym typeface="Chivo"/>
            </a:endParaRPr>
          </a:p>
          <a:p>
            <a:pPr indent="0" lvl="0" marL="0" rtl="0" algn="l">
              <a:spcBef>
                <a:spcPts val="0"/>
              </a:spcBef>
              <a:spcAft>
                <a:spcPts val="0"/>
              </a:spcAft>
              <a:buNone/>
            </a:pPr>
            <a:r>
              <a:t/>
            </a:r>
            <a:endParaRPr b="1">
              <a:solidFill>
                <a:srgbClr val="FFFFFF"/>
              </a:solidFill>
              <a:latin typeface="Chivo"/>
              <a:ea typeface="Chivo"/>
              <a:cs typeface="Chivo"/>
              <a:sym typeface="Chivo"/>
            </a:endParaRPr>
          </a:p>
        </p:txBody>
      </p:sp>
      <p:pic>
        <p:nvPicPr>
          <p:cNvPr id="203" name="Google Shape;203;p18"/>
          <p:cNvPicPr preferRelativeResize="0"/>
          <p:nvPr/>
        </p:nvPicPr>
        <p:blipFill>
          <a:blip r:embed="rId4">
            <a:alphaModFix/>
          </a:blip>
          <a:stretch>
            <a:fillRect/>
          </a:stretch>
        </p:blipFill>
        <p:spPr>
          <a:xfrm>
            <a:off x="8687222" y="1523652"/>
            <a:ext cx="389376" cy="389376"/>
          </a:xfrm>
          <a:prstGeom prst="rect">
            <a:avLst/>
          </a:prstGeom>
          <a:noFill/>
          <a:ln>
            <a:noFill/>
          </a:ln>
        </p:spPr>
      </p:pic>
      <p:pic>
        <p:nvPicPr>
          <p:cNvPr id="204" name="Google Shape;204;p18"/>
          <p:cNvPicPr preferRelativeResize="0"/>
          <p:nvPr/>
        </p:nvPicPr>
        <p:blipFill>
          <a:blip r:embed="rId5">
            <a:alphaModFix/>
          </a:blip>
          <a:stretch>
            <a:fillRect/>
          </a:stretch>
        </p:blipFill>
        <p:spPr>
          <a:xfrm>
            <a:off x="8687225" y="863724"/>
            <a:ext cx="389375" cy="389375"/>
          </a:xfrm>
          <a:prstGeom prst="rect">
            <a:avLst/>
          </a:prstGeom>
          <a:noFill/>
          <a:ln>
            <a:noFill/>
          </a:ln>
        </p:spPr>
      </p:pic>
      <p:pic>
        <p:nvPicPr>
          <p:cNvPr id="205" name="Google Shape;205;p18"/>
          <p:cNvPicPr preferRelativeResize="0"/>
          <p:nvPr/>
        </p:nvPicPr>
        <p:blipFill>
          <a:blip r:embed="rId5">
            <a:alphaModFix/>
          </a:blip>
          <a:stretch>
            <a:fillRect/>
          </a:stretch>
        </p:blipFill>
        <p:spPr>
          <a:xfrm>
            <a:off x="8687225" y="2090037"/>
            <a:ext cx="389375" cy="389375"/>
          </a:xfrm>
          <a:prstGeom prst="rect">
            <a:avLst/>
          </a:prstGeom>
          <a:noFill/>
          <a:ln>
            <a:noFill/>
          </a:ln>
        </p:spPr>
      </p:pic>
      <p:pic>
        <p:nvPicPr>
          <p:cNvPr id="206" name="Google Shape;206;p18"/>
          <p:cNvPicPr preferRelativeResize="0"/>
          <p:nvPr/>
        </p:nvPicPr>
        <p:blipFill>
          <a:blip r:embed="rId5">
            <a:alphaModFix/>
          </a:blip>
          <a:stretch>
            <a:fillRect/>
          </a:stretch>
        </p:blipFill>
        <p:spPr>
          <a:xfrm>
            <a:off x="8687225" y="2751137"/>
            <a:ext cx="389375" cy="389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19"/>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STUDY MOTIVATION</a:t>
            </a:r>
            <a:endParaRPr/>
          </a:p>
        </p:txBody>
      </p:sp>
      <p:sp>
        <p:nvSpPr>
          <p:cNvPr id="212" name="Google Shape;212;p19"/>
          <p:cNvSpPr txBox="1"/>
          <p:nvPr>
            <p:ph idx="2" type="body"/>
          </p:nvPr>
        </p:nvSpPr>
        <p:spPr>
          <a:xfrm>
            <a:off x="6193205" y="1909300"/>
            <a:ext cx="2493600" cy="3016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t>New Way to Estimate Migration</a:t>
            </a:r>
            <a:endParaRPr sz="1200">
              <a:solidFill>
                <a:srgbClr val="00001A"/>
              </a:solidFill>
            </a:endParaRPr>
          </a:p>
          <a:p>
            <a:pPr indent="0" lvl="0" marL="0" rtl="0" algn="l">
              <a:spcBef>
                <a:spcPts val="600"/>
              </a:spcBef>
              <a:spcAft>
                <a:spcPts val="0"/>
              </a:spcAft>
              <a:buNone/>
            </a:pPr>
            <a:r>
              <a:rPr lang="en" sz="1200">
                <a:solidFill>
                  <a:srgbClr val="222222"/>
                </a:solidFill>
                <a:highlight>
                  <a:srgbClr val="FFFFFF"/>
                </a:highlight>
              </a:rPr>
              <a:t>Estimation can be derived and modeled from (call detail records) CDRs at subnational and annual scales, and how precision and accuracy of these estimates compare to census-derived migration statistics.</a:t>
            </a:r>
            <a:endParaRPr sz="1200">
              <a:solidFill>
                <a:srgbClr val="00001A"/>
              </a:solidFill>
            </a:endParaRPr>
          </a:p>
          <a:p>
            <a:pPr indent="-304800" lvl="0" marL="457200" rtl="0" algn="l">
              <a:spcBef>
                <a:spcPts val="600"/>
              </a:spcBef>
              <a:spcAft>
                <a:spcPts val="0"/>
              </a:spcAft>
              <a:buClr>
                <a:srgbClr val="2CA388"/>
              </a:buClr>
              <a:buSzPts val="1200"/>
              <a:buChar char="-"/>
            </a:pPr>
            <a:r>
              <a:rPr lang="en" sz="1200">
                <a:solidFill>
                  <a:srgbClr val="2CA388"/>
                </a:solidFill>
              </a:rPr>
              <a:t>5 - 10 years census</a:t>
            </a:r>
            <a:endParaRPr sz="1200">
              <a:solidFill>
                <a:srgbClr val="2CA388"/>
              </a:solidFill>
            </a:endParaRPr>
          </a:p>
          <a:p>
            <a:pPr indent="-304800" lvl="0" marL="457200" rtl="0" algn="l">
              <a:spcBef>
                <a:spcPts val="0"/>
              </a:spcBef>
              <a:spcAft>
                <a:spcPts val="0"/>
              </a:spcAft>
              <a:buClr>
                <a:srgbClr val="2CA388"/>
              </a:buClr>
              <a:buSzPts val="1200"/>
              <a:buChar char="-"/>
            </a:pPr>
            <a:r>
              <a:rPr lang="en" sz="1200">
                <a:solidFill>
                  <a:srgbClr val="2CA388"/>
                </a:solidFill>
              </a:rPr>
              <a:t>Infrequent and expensive</a:t>
            </a:r>
            <a:endParaRPr sz="1200">
              <a:solidFill>
                <a:srgbClr val="2CA388"/>
              </a:solidFill>
            </a:endParaRPr>
          </a:p>
        </p:txBody>
      </p:sp>
      <p:sp>
        <p:nvSpPr>
          <p:cNvPr id="213" name="Google Shape;213;p19"/>
          <p:cNvSpPr txBox="1"/>
          <p:nvPr>
            <p:ph idx="1" type="body"/>
          </p:nvPr>
        </p:nvSpPr>
        <p:spPr>
          <a:xfrm>
            <a:off x="3200375" y="1909300"/>
            <a:ext cx="2493600" cy="3016500"/>
          </a:xfrm>
          <a:prstGeom prst="rect">
            <a:avLst/>
          </a:prstGeom>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b="1" lang="en" sz="1200"/>
              <a:t>Learn More about </a:t>
            </a:r>
            <a:r>
              <a:rPr b="1" lang="en" sz="1200"/>
              <a:t>Migration</a:t>
            </a:r>
            <a:endParaRPr sz="1200">
              <a:solidFill>
                <a:srgbClr val="00001A"/>
              </a:solidFill>
            </a:endParaRPr>
          </a:p>
          <a:p>
            <a:pPr indent="0" lvl="0" marL="0" rtl="0" algn="l">
              <a:spcBef>
                <a:spcPts val="600"/>
              </a:spcBef>
              <a:spcAft>
                <a:spcPts val="0"/>
              </a:spcAft>
              <a:buClr>
                <a:schemeClr val="dk1"/>
              </a:buClr>
              <a:buSzPts val="1100"/>
              <a:buFont typeface="Arial"/>
              <a:buNone/>
            </a:pPr>
            <a:r>
              <a:rPr lang="en" sz="1200"/>
              <a:t>As migration impacts the demographic and socio-economic aspects of a country, it has become one of the most challenging issues confronting policymakers for nations around the world.</a:t>
            </a:r>
            <a:endParaRPr sz="1200">
              <a:solidFill>
                <a:srgbClr val="2CA388"/>
              </a:solidFill>
            </a:endParaRPr>
          </a:p>
          <a:p>
            <a:pPr indent="-304800" lvl="0" marL="457200" rtl="0" algn="l">
              <a:spcBef>
                <a:spcPts val="600"/>
              </a:spcBef>
              <a:spcAft>
                <a:spcPts val="0"/>
              </a:spcAft>
              <a:buClr>
                <a:srgbClr val="2CA388"/>
              </a:buClr>
              <a:buSzPts val="1200"/>
              <a:buChar char="-"/>
            </a:pPr>
            <a:r>
              <a:rPr lang="en" sz="1200">
                <a:solidFill>
                  <a:srgbClr val="2CA388"/>
                </a:solidFill>
              </a:rPr>
              <a:t>Development of jobs</a:t>
            </a:r>
            <a:endParaRPr sz="1200">
              <a:solidFill>
                <a:srgbClr val="2CA388"/>
              </a:solidFill>
            </a:endParaRPr>
          </a:p>
          <a:p>
            <a:pPr indent="-304800" lvl="0" marL="457200" rtl="0" algn="l">
              <a:spcBef>
                <a:spcPts val="0"/>
              </a:spcBef>
              <a:spcAft>
                <a:spcPts val="0"/>
              </a:spcAft>
              <a:buClr>
                <a:srgbClr val="2CA388"/>
              </a:buClr>
              <a:buSzPts val="1200"/>
              <a:buChar char="-"/>
            </a:pPr>
            <a:r>
              <a:rPr lang="en" sz="1200">
                <a:solidFill>
                  <a:srgbClr val="2CA388"/>
                </a:solidFill>
              </a:rPr>
              <a:t>Distribution of resources</a:t>
            </a:r>
            <a:endParaRPr sz="1200">
              <a:solidFill>
                <a:srgbClr val="2CA388"/>
              </a:solidFill>
            </a:endParaRPr>
          </a:p>
        </p:txBody>
      </p:sp>
      <p:sp>
        <p:nvSpPr>
          <p:cNvPr id="214" name="Google Shape;214;p19"/>
          <p:cNvSpPr txBox="1"/>
          <p:nvPr>
            <p:ph idx="2" type="body"/>
          </p:nvPr>
        </p:nvSpPr>
        <p:spPr>
          <a:xfrm>
            <a:off x="457200" y="2305950"/>
            <a:ext cx="2201700" cy="1141200"/>
          </a:xfrm>
          <a:prstGeom prst="rect">
            <a:avLst/>
          </a:prstGeom>
        </p:spPr>
        <p:txBody>
          <a:bodyPr anchorCtr="0" anchor="t" bIns="0" lIns="0" spcFirstLastPara="1" rIns="0" wrap="square" tIns="0">
            <a:noAutofit/>
          </a:bodyPr>
          <a:lstStyle/>
          <a:p>
            <a:pPr indent="0" lvl="0" marL="0" rtl="0" algn="l">
              <a:spcBef>
                <a:spcPts val="1000"/>
              </a:spcBef>
              <a:spcAft>
                <a:spcPts val="0"/>
              </a:spcAft>
              <a:buNone/>
            </a:pPr>
            <a:r>
              <a:rPr b="1" lang="en" sz="1000">
                <a:solidFill>
                  <a:srgbClr val="2CA388"/>
                </a:solidFill>
              </a:rPr>
              <a:t>More info about the research: </a:t>
            </a:r>
            <a:r>
              <a:rPr lang="en" sz="1100" u="sng">
                <a:solidFill>
                  <a:srgbClr val="2CA388"/>
                </a:solidFill>
                <a:latin typeface="Arial"/>
                <a:ea typeface="Arial"/>
                <a:cs typeface="Arial"/>
                <a:sym typeface="Arial"/>
                <a:hlinkClick r:id="rId3"/>
              </a:rPr>
              <a:t>https://www.nature.com/articles/s41599-019-0242-9</a:t>
            </a:r>
            <a:endParaRPr sz="1000">
              <a:solidFill>
                <a:srgbClr val="2CA388"/>
              </a:solidFill>
            </a:endParaRPr>
          </a:p>
          <a:p>
            <a:pPr indent="0" lvl="0" marL="0" rtl="0" algn="l">
              <a:spcBef>
                <a:spcPts val="1000"/>
              </a:spcBef>
              <a:spcAft>
                <a:spcPts val="1000"/>
              </a:spcAft>
              <a:buNone/>
            </a:pPr>
            <a:r>
              <a:t/>
            </a:r>
            <a:endParaRPr b="1" sz="1000">
              <a:solidFill>
                <a:srgbClr val="2CA388"/>
              </a:solidFill>
            </a:endParaRPr>
          </a:p>
        </p:txBody>
      </p:sp>
      <p:sp>
        <p:nvSpPr>
          <p:cNvPr id="215" name="Google Shape;215;p19"/>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0"/>
          <p:cNvSpPr txBox="1"/>
          <p:nvPr>
            <p:ph idx="4294967295" type="ctrTitle"/>
          </p:nvPr>
        </p:nvSpPr>
        <p:spPr>
          <a:xfrm>
            <a:off x="534700" y="2178225"/>
            <a:ext cx="60714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7200">
                <a:solidFill>
                  <a:schemeClr val="lt1"/>
                </a:solidFill>
              </a:rPr>
              <a:t>Main Results</a:t>
            </a:r>
            <a:endParaRPr sz="7200"/>
          </a:p>
        </p:txBody>
      </p:sp>
      <p:sp>
        <p:nvSpPr>
          <p:cNvPr id="221" name="Google Shape;221;p20"/>
          <p:cNvSpPr txBox="1"/>
          <p:nvPr>
            <p:ph idx="4294967295" type="subTitle"/>
          </p:nvPr>
        </p:nvSpPr>
        <p:spPr>
          <a:xfrm>
            <a:off x="533475" y="3238839"/>
            <a:ext cx="54861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solidFill>
                  <a:srgbClr val="FFFFFF"/>
                </a:solidFill>
              </a:rPr>
              <a:t>What have the researchers found?</a:t>
            </a:r>
            <a:endParaRPr sz="1800">
              <a:solidFill>
                <a:srgbClr val="FFFFFF"/>
              </a:solidFill>
            </a:endParaRPr>
          </a:p>
        </p:txBody>
      </p:sp>
      <p:sp>
        <p:nvSpPr>
          <p:cNvPr id="222" name="Google Shape;222;p20"/>
          <p:cNvSpPr/>
          <p:nvPr/>
        </p:nvSpPr>
        <p:spPr>
          <a:xfrm>
            <a:off x="7570680" y="2247629"/>
            <a:ext cx="283836" cy="2710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20"/>
          <p:cNvGrpSpPr/>
          <p:nvPr/>
        </p:nvGrpSpPr>
        <p:grpSpPr>
          <a:xfrm>
            <a:off x="7218453" y="725678"/>
            <a:ext cx="1216091" cy="1216410"/>
            <a:chOff x="6654650" y="3665275"/>
            <a:chExt cx="409100" cy="409125"/>
          </a:xfrm>
        </p:grpSpPr>
        <p:sp>
          <p:nvSpPr>
            <p:cNvPr id="224" name="Google Shape;224;p20"/>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0"/>
          <p:cNvGrpSpPr/>
          <p:nvPr/>
        </p:nvGrpSpPr>
        <p:grpSpPr>
          <a:xfrm rot="1056970">
            <a:off x="6046093" y="1682069"/>
            <a:ext cx="803433" cy="803550"/>
            <a:chOff x="570875" y="4322250"/>
            <a:chExt cx="443300" cy="443325"/>
          </a:xfrm>
        </p:grpSpPr>
        <p:sp>
          <p:nvSpPr>
            <p:cNvPr id="227" name="Google Shape;227;p20"/>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20"/>
          <p:cNvSpPr/>
          <p:nvPr/>
        </p:nvSpPr>
        <p:spPr>
          <a:xfrm rot="2466685">
            <a:off x="6136548" y="961352"/>
            <a:ext cx="394362" cy="37655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rot="-1609489">
            <a:off x="6713312" y="1198287"/>
            <a:ext cx="283826" cy="2710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rot="2926195">
            <a:off x="8434174" y="1412981"/>
            <a:ext cx="212540" cy="202941"/>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rot="-1609101">
            <a:off x="7513412" y="329101"/>
            <a:ext cx="191497" cy="182848"/>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rotWithShape="0" algn="bl" dir="5400000" dist="9525">
              <a:srgbClr val="00001A">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0"/>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1"/>
          <p:cNvSpPr txBox="1"/>
          <p:nvPr>
            <p:ph type="title"/>
          </p:nvPr>
        </p:nvSpPr>
        <p:spPr>
          <a:xfrm>
            <a:off x="457200" y="-100"/>
            <a:ext cx="5486400" cy="181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Main Results</a:t>
            </a:r>
            <a:endParaRPr/>
          </a:p>
        </p:txBody>
      </p:sp>
      <p:sp>
        <p:nvSpPr>
          <p:cNvPr id="241" name="Google Shape;241;p21"/>
          <p:cNvSpPr txBox="1"/>
          <p:nvPr>
            <p:ph idx="1" type="body"/>
          </p:nvPr>
        </p:nvSpPr>
        <p:spPr>
          <a:xfrm>
            <a:off x="3200400" y="1909300"/>
            <a:ext cx="5486400" cy="27648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 sz="1800"/>
              <a:t>G</a:t>
            </a:r>
            <a:r>
              <a:rPr lang="en" sz="1800"/>
              <a:t>ravity-type spatial interaction models built using CDRs can accurately capture migration flows.</a:t>
            </a:r>
            <a:endParaRPr sz="1800"/>
          </a:p>
          <a:p>
            <a:pPr indent="-342900" lvl="0" marL="457200" rtl="0" algn="l">
              <a:spcBef>
                <a:spcPts val="0"/>
              </a:spcBef>
              <a:spcAft>
                <a:spcPts val="0"/>
              </a:spcAft>
              <a:buSzPts val="1800"/>
              <a:buChar char="▰"/>
            </a:pPr>
            <a:r>
              <a:rPr lang="en" sz="1800"/>
              <a:t>Estimates of migration flows made using mobile phone data is a promising avenue for complementing more traditional national migration statistics and obtaining more timely and local data. </a:t>
            </a:r>
            <a:endParaRPr sz="1800"/>
          </a:p>
        </p:txBody>
      </p:sp>
      <p:sp>
        <p:nvSpPr>
          <p:cNvPr id="242" name="Google Shape;242;p21"/>
          <p:cNvSpPr txBox="1"/>
          <p:nvPr>
            <p:ph idx="12" type="sldNum"/>
          </p:nvPr>
        </p:nvSpPr>
        <p:spPr>
          <a:xfrm>
            <a:off x="259225" y="4674100"/>
            <a:ext cx="481500" cy="245100"/>
          </a:xfrm>
          <a:prstGeom prst="rect">
            <a:avLst/>
          </a:prstGeom>
        </p:spPr>
        <p:txBody>
          <a:bodyPr anchorCtr="0" anchor="b"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243" name="Google Shape;243;p21"/>
          <p:cNvPicPr preferRelativeResize="0"/>
          <p:nvPr/>
        </p:nvPicPr>
        <p:blipFill rotWithShape="1">
          <a:blip r:embed="rId3">
            <a:alphaModFix/>
          </a:blip>
          <a:srcRect b="11504" l="0" r="0" t="0"/>
          <a:stretch/>
        </p:blipFill>
        <p:spPr>
          <a:xfrm>
            <a:off x="175150" y="3111325"/>
            <a:ext cx="1637125" cy="1562775"/>
          </a:xfrm>
          <a:prstGeom prst="rect">
            <a:avLst/>
          </a:prstGeom>
          <a:noFill/>
          <a:ln>
            <a:noFill/>
          </a:ln>
        </p:spPr>
      </p:pic>
      <p:pic>
        <p:nvPicPr>
          <p:cNvPr id="244" name="Google Shape;244;p21"/>
          <p:cNvPicPr preferRelativeResize="0"/>
          <p:nvPr/>
        </p:nvPicPr>
        <p:blipFill>
          <a:blip r:embed="rId4">
            <a:alphaModFix/>
          </a:blip>
          <a:stretch>
            <a:fillRect/>
          </a:stretch>
        </p:blipFill>
        <p:spPr>
          <a:xfrm>
            <a:off x="1698525" y="1909300"/>
            <a:ext cx="1601232" cy="1604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